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14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13232" y="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426464" y="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139696" y="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852928" y="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566160" y="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279392" y="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992624" y="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705856" y="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419088" y="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132320" y="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845552" y="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558784" y="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272016" y="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985248" y="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10698480" y="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1411712" y="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2124944" y="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56616" y="53035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69848" y="53035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783080" y="53035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2496312" y="53035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3209544" y="53035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3922776" y="53035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636008" y="53035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349240" y="53035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062472" y="53035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775704" y="53035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7488936" y="53035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202168" y="53035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8915400" y="53035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628632" y="53035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341864" y="53035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1055096" y="53035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768328" y="53035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0" y="106070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713232" y="106070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426464" y="106070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2139696" y="106070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2852928" y="106070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3566160" y="106070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4279392" y="106070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4992624" y="106070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5705856" y="106070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6419088" y="106070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7132320" y="106070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7845552" y="106070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8558784" y="106070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9272016" y="106070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9985248" y="106070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0698480" y="106070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411712" y="106070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12124944" y="106070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356616" y="159105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1069848" y="159105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783080" y="159105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2496312" y="159105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3209544" y="159105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3922776" y="159105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4636008" y="159105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5349240" y="159105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6062472" y="159105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6775704" y="159105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7488936" y="159105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8202168" y="159105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8915400" y="159105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628632" y="159105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10341864" y="159105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1055096" y="159105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1768328" y="159105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0" y="212140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713232" y="212140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426464" y="212140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2139696" y="212140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2852928" y="212140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3566160" y="212140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4279392" y="212140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4992624" y="212140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5705856" y="212140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6419088" y="212140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7132320" y="212140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7845552" y="212140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8558784" y="212140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9272016" y="212140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9985248" y="212140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698480" y="212140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411712" y="212140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2124944" y="212140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356616" y="265176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069848" y="265176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783080" y="265176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2496312" y="265176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3209544" y="265176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3922776" y="265176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4636008" y="265176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5349240" y="265176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6062472" y="265176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6775704" y="265176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7488936" y="265176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8202168" y="265176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8915400" y="265176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9628632" y="265176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0341864" y="265176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055096" y="265176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06" name="Shape 104"/>
          <p:cNvSpPr/>
          <p:nvPr/>
        </p:nvSpPr>
        <p:spPr>
          <a:xfrm>
            <a:off x="11768328" y="265176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07" name="Shape 105"/>
          <p:cNvSpPr/>
          <p:nvPr/>
        </p:nvSpPr>
        <p:spPr>
          <a:xfrm>
            <a:off x="0" y="318211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08" name="Shape 106"/>
          <p:cNvSpPr/>
          <p:nvPr/>
        </p:nvSpPr>
        <p:spPr>
          <a:xfrm>
            <a:off x="713232" y="318211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09" name="Shape 107"/>
          <p:cNvSpPr/>
          <p:nvPr/>
        </p:nvSpPr>
        <p:spPr>
          <a:xfrm>
            <a:off x="1426464" y="318211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10" name="Shape 108"/>
          <p:cNvSpPr/>
          <p:nvPr/>
        </p:nvSpPr>
        <p:spPr>
          <a:xfrm>
            <a:off x="2139696" y="318211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11" name="Shape 109"/>
          <p:cNvSpPr/>
          <p:nvPr/>
        </p:nvSpPr>
        <p:spPr>
          <a:xfrm>
            <a:off x="2852928" y="318211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12" name="Shape 110"/>
          <p:cNvSpPr/>
          <p:nvPr/>
        </p:nvSpPr>
        <p:spPr>
          <a:xfrm>
            <a:off x="3566160" y="318211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13" name="Shape 111"/>
          <p:cNvSpPr/>
          <p:nvPr/>
        </p:nvSpPr>
        <p:spPr>
          <a:xfrm>
            <a:off x="4279392" y="318211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14" name="Shape 112"/>
          <p:cNvSpPr/>
          <p:nvPr/>
        </p:nvSpPr>
        <p:spPr>
          <a:xfrm>
            <a:off x="4992624" y="318211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15" name="Shape 113"/>
          <p:cNvSpPr/>
          <p:nvPr/>
        </p:nvSpPr>
        <p:spPr>
          <a:xfrm>
            <a:off x="5705856" y="318211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16" name="Shape 114"/>
          <p:cNvSpPr/>
          <p:nvPr/>
        </p:nvSpPr>
        <p:spPr>
          <a:xfrm>
            <a:off x="6419088" y="318211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17" name="Shape 115"/>
          <p:cNvSpPr/>
          <p:nvPr/>
        </p:nvSpPr>
        <p:spPr>
          <a:xfrm>
            <a:off x="7132320" y="318211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18" name="Shape 116"/>
          <p:cNvSpPr/>
          <p:nvPr/>
        </p:nvSpPr>
        <p:spPr>
          <a:xfrm>
            <a:off x="7845552" y="318211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19" name="Shape 117"/>
          <p:cNvSpPr/>
          <p:nvPr/>
        </p:nvSpPr>
        <p:spPr>
          <a:xfrm>
            <a:off x="8558784" y="318211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20" name="Shape 118"/>
          <p:cNvSpPr/>
          <p:nvPr/>
        </p:nvSpPr>
        <p:spPr>
          <a:xfrm>
            <a:off x="9272016" y="318211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21" name="Shape 119"/>
          <p:cNvSpPr/>
          <p:nvPr/>
        </p:nvSpPr>
        <p:spPr>
          <a:xfrm>
            <a:off x="9985248" y="318211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22" name="Shape 120"/>
          <p:cNvSpPr/>
          <p:nvPr/>
        </p:nvSpPr>
        <p:spPr>
          <a:xfrm>
            <a:off x="10698480" y="318211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23" name="Shape 121"/>
          <p:cNvSpPr/>
          <p:nvPr/>
        </p:nvSpPr>
        <p:spPr>
          <a:xfrm>
            <a:off x="11411712" y="318211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24" name="Shape 122"/>
          <p:cNvSpPr/>
          <p:nvPr/>
        </p:nvSpPr>
        <p:spPr>
          <a:xfrm>
            <a:off x="12124944" y="318211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25" name="Shape 123"/>
          <p:cNvSpPr/>
          <p:nvPr/>
        </p:nvSpPr>
        <p:spPr>
          <a:xfrm>
            <a:off x="356616" y="371246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26" name="Shape 124"/>
          <p:cNvSpPr/>
          <p:nvPr/>
        </p:nvSpPr>
        <p:spPr>
          <a:xfrm>
            <a:off x="1069848" y="371246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27" name="Shape 125"/>
          <p:cNvSpPr/>
          <p:nvPr/>
        </p:nvSpPr>
        <p:spPr>
          <a:xfrm>
            <a:off x="1783080" y="371246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28" name="Shape 126"/>
          <p:cNvSpPr/>
          <p:nvPr/>
        </p:nvSpPr>
        <p:spPr>
          <a:xfrm>
            <a:off x="2496312" y="371246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29" name="Shape 127"/>
          <p:cNvSpPr/>
          <p:nvPr/>
        </p:nvSpPr>
        <p:spPr>
          <a:xfrm>
            <a:off x="3209544" y="371246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30" name="Shape 128"/>
          <p:cNvSpPr/>
          <p:nvPr/>
        </p:nvSpPr>
        <p:spPr>
          <a:xfrm>
            <a:off x="3922776" y="371246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31" name="Shape 129"/>
          <p:cNvSpPr/>
          <p:nvPr/>
        </p:nvSpPr>
        <p:spPr>
          <a:xfrm>
            <a:off x="4636008" y="371246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32" name="Shape 130"/>
          <p:cNvSpPr/>
          <p:nvPr/>
        </p:nvSpPr>
        <p:spPr>
          <a:xfrm>
            <a:off x="5349240" y="371246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33" name="Shape 131"/>
          <p:cNvSpPr/>
          <p:nvPr/>
        </p:nvSpPr>
        <p:spPr>
          <a:xfrm>
            <a:off x="6062472" y="371246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34" name="Shape 132"/>
          <p:cNvSpPr/>
          <p:nvPr/>
        </p:nvSpPr>
        <p:spPr>
          <a:xfrm>
            <a:off x="6775704" y="371246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35" name="Shape 133"/>
          <p:cNvSpPr/>
          <p:nvPr/>
        </p:nvSpPr>
        <p:spPr>
          <a:xfrm>
            <a:off x="7488936" y="371246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36" name="Shape 134"/>
          <p:cNvSpPr/>
          <p:nvPr/>
        </p:nvSpPr>
        <p:spPr>
          <a:xfrm>
            <a:off x="8202168" y="371246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37" name="Shape 135"/>
          <p:cNvSpPr/>
          <p:nvPr/>
        </p:nvSpPr>
        <p:spPr>
          <a:xfrm>
            <a:off x="8915400" y="371246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38" name="Shape 136"/>
          <p:cNvSpPr/>
          <p:nvPr/>
        </p:nvSpPr>
        <p:spPr>
          <a:xfrm>
            <a:off x="9628632" y="371246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39" name="Shape 137"/>
          <p:cNvSpPr/>
          <p:nvPr/>
        </p:nvSpPr>
        <p:spPr>
          <a:xfrm>
            <a:off x="10341864" y="371246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40" name="Shape 138"/>
          <p:cNvSpPr/>
          <p:nvPr/>
        </p:nvSpPr>
        <p:spPr>
          <a:xfrm>
            <a:off x="11055096" y="371246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41" name="Shape 139"/>
          <p:cNvSpPr/>
          <p:nvPr/>
        </p:nvSpPr>
        <p:spPr>
          <a:xfrm>
            <a:off x="11768328" y="371246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42" name="Shape 140"/>
          <p:cNvSpPr/>
          <p:nvPr/>
        </p:nvSpPr>
        <p:spPr>
          <a:xfrm>
            <a:off x="0" y="424281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43" name="Shape 141"/>
          <p:cNvSpPr/>
          <p:nvPr/>
        </p:nvSpPr>
        <p:spPr>
          <a:xfrm>
            <a:off x="713232" y="424281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44" name="Shape 142"/>
          <p:cNvSpPr/>
          <p:nvPr/>
        </p:nvSpPr>
        <p:spPr>
          <a:xfrm>
            <a:off x="1426464" y="424281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45" name="Shape 143"/>
          <p:cNvSpPr/>
          <p:nvPr/>
        </p:nvSpPr>
        <p:spPr>
          <a:xfrm>
            <a:off x="2139696" y="424281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46" name="Shape 144"/>
          <p:cNvSpPr/>
          <p:nvPr/>
        </p:nvSpPr>
        <p:spPr>
          <a:xfrm>
            <a:off x="2852928" y="424281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47" name="Shape 145"/>
          <p:cNvSpPr/>
          <p:nvPr/>
        </p:nvSpPr>
        <p:spPr>
          <a:xfrm>
            <a:off x="3566160" y="424281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48" name="Shape 146"/>
          <p:cNvSpPr/>
          <p:nvPr/>
        </p:nvSpPr>
        <p:spPr>
          <a:xfrm>
            <a:off x="4279392" y="424281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49" name="Shape 147"/>
          <p:cNvSpPr/>
          <p:nvPr/>
        </p:nvSpPr>
        <p:spPr>
          <a:xfrm>
            <a:off x="4992624" y="424281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50" name="Shape 148"/>
          <p:cNvSpPr/>
          <p:nvPr/>
        </p:nvSpPr>
        <p:spPr>
          <a:xfrm>
            <a:off x="5705856" y="424281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51" name="Shape 149"/>
          <p:cNvSpPr/>
          <p:nvPr/>
        </p:nvSpPr>
        <p:spPr>
          <a:xfrm>
            <a:off x="6419088" y="424281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52" name="Shape 150"/>
          <p:cNvSpPr/>
          <p:nvPr/>
        </p:nvSpPr>
        <p:spPr>
          <a:xfrm>
            <a:off x="7132320" y="424281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53" name="Shape 151"/>
          <p:cNvSpPr/>
          <p:nvPr/>
        </p:nvSpPr>
        <p:spPr>
          <a:xfrm>
            <a:off x="7845552" y="424281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54" name="Shape 152"/>
          <p:cNvSpPr/>
          <p:nvPr/>
        </p:nvSpPr>
        <p:spPr>
          <a:xfrm>
            <a:off x="8558784" y="424281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55" name="Shape 153"/>
          <p:cNvSpPr/>
          <p:nvPr/>
        </p:nvSpPr>
        <p:spPr>
          <a:xfrm>
            <a:off x="9272016" y="424281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56" name="Shape 154"/>
          <p:cNvSpPr/>
          <p:nvPr/>
        </p:nvSpPr>
        <p:spPr>
          <a:xfrm>
            <a:off x="9985248" y="424281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57" name="Shape 155"/>
          <p:cNvSpPr/>
          <p:nvPr/>
        </p:nvSpPr>
        <p:spPr>
          <a:xfrm>
            <a:off x="10698480" y="424281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58" name="Shape 156"/>
          <p:cNvSpPr/>
          <p:nvPr/>
        </p:nvSpPr>
        <p:spPr>
          <a:xfrm>
            <a:off x="11411712" y="424281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59" name="Shape 157"/>
          <p:cNvSpPr/>
          <p:nvPr/>
        </p:nvSpPr>
        <p:spPr>
          <a:xfrm>
            <a:off x="12124944" y="424281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60" name="Shape 158"/>
          <p:cNvSpPr/>
          <p:nvPr/>
        </p:nvSpPr>
        <p:spPr>
          <a:xfrm>
            <a:off x="356616" y="477316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61" name="Shape 159"/>
          <p:cNvSpPr/>
          <p:nvPr/>
        </p:nvSpPr>
        <p:spPr>
          <a:xfrm>
            <a:off x="1069848" y="477316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62" name="Shape 160"/>
          <p:cNvSpPr/>
          <p:nvPr/>
        </p:nvSpPr>
        <p:spPr>
          <a:xfrm>
            <a:off x="1783080" y="477316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63" name="Shape 161"/>
          <p:cNvSpPr/>
          <p:nvPr/>
        </p:nvSpPr>
        <p:spPr>
          <a:xfrm>
            <a:off x="2496312" y="477316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64" name="Shape 162"/>
          <p:cNvSpPr/>
          <p:nvPr/>
        </p:nvSpPr>
        <p:spPr>
          <a:xfrm>
            <a:off x="3209544" y="477316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65" name="Shape 163"/>
          <p:cNvSpPr/>
          <p:nvPr/>
        </p:nvSpPr>
        <p:spPr>
          <a:xfrm>
            <a:off x="3922776" y="477316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66" name="Shape 164"/>
          <p:cNvSpPr/>
          <p:nvPr/>
        </p:nvSpPr>
        <p:spPr>
          <a:xfrm>
            <a:off x="4636008" y="477316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67" name="Shape 165"/>
          <p:cNvSpPr/>
          <p:nvPr/>
        </p:nvSpPr>
        <p:spPr>
          <a:xfrm>
            <a:off x="5349240" y="477316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68" name="Shape 166"/>
          <p:cNvSpPr/>
          <p:nvPr/>
        </p:nvSpPr>
        <p:spPr>
          <a:xfrm>
            <a:off x="6062472" y="477316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69" name="Shape 167"/>
          <p:cNvSpPr/>
          <p:nvPr/>
        </p:nvSpPr>
        <p:spPr>
          <a:xfrm>
            <a:off x="6775704" y="477316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70" name="Shape 168"/>
          <p:cNvSpPr/>
          <p:nvPr/>
        </p:nvSpPr>
        <p:spPr>
          <a:xfrm>
            <a:off x="7488936" y="477316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71" name="Shape 169"/>
          <p:cNvSpPr/>
          <p:nvPr/>
        </p:nvSpPr>
        <p:spPr>
          <a:xfrm>
            <a:off x="8202168" y="477316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72" name="Shape 170"/>
          <p:cNvSpPr/>
          <p:nvPr/>
        </p:nvSpPr>
        <p:spPr>
          <a:xfrm>
            <a:off x="8915400" y="477316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73" name="Shape 171"/>
          <p:cNvSpPr/>
          <p:nvPr/>
        </p:nvSpPr>
        <p:spPr>
          <a:xfrm>
            <a:off x="9628632" y="477316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74" name="Shape 172"/>
          <p:cNvSpPr/>
          <p:nvPr/>
        </p:nvSpPr>
        <p:spPr>
          <a:xfrm>
            <a:off x="10341864" y="477316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75" name="Shape 173"/>
          <p:cNvSpPr/>
          <p:nvPr/>
        </p:nvSpPr>
        <p:spPr>
          <a:xfrm>
            <a:off x="11055096" y="477316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76" name="Shape 174"/>
          <p:cNvSpPr/>
          <p:nvPr/>
        </p:nvSpPr>
        <p:spPr>
          <a:xfrm>
            <a:off x="11768328" y="477316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77" name="Shape 175"/>
          <p:cNvSpPr/>
          <p:nvPr/>
        </p:nvSpPr>
        <p:spPr>
          <a:xfrm>
            <a:off x="0" y="530352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78" name="Shape 176"/>
          <p:cNvSpPr/>
          <p:nvPr/>
        </p:nvSpPr>
        <p:spPr>
          <a:xfrm>
            <a:off x="713232" y="530352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79" name="Shape 177"/>
          <p:cNvSpPr/>
          <p:nvPr/>
        </p:nvSpPr>
        <p:spPr>
          <a:xfrm>
            <a:off x="1426464" y="530352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80" name="Shape 178"/>
          <p:cNvSpPr/>
          <p:nvPr/>
        </p:nvSpPr>
        <p:spPr>
          <a:xfrm>
            <a:off x="2139696" y="530352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81" name="Shape 179"/>
          <p:cNvSpPr/>
          <p:nvPr/>
        </p:nvSpPr>
        <p:spPr>
          <a:xfrm>
            <a:off x="2852928" y="530352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82" name="Shape 180"/>
          <p:cNvSpPr/>
          <p:nvPr/>
        </p:nvSpPr>
        <p:spPr>
          <a:xfrm>
            <a:off x="3566160" y="530352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83" name="Shape 181"/>
          <p:cNvSpPr/>
          <p:nvPr/>
        </p:nvSpPr>
        <p:spPr>
          <a:xfrm>
            <a:off x="4279392" y="530352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84" name="Shape 182"/>
          <p:cNvSpPr/>
          <p:nvPr/>
        </p:nvSpPr>
        <p:spPr>
          <a:xfrm>
            <a:off x="4992624" y="530352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85" name="Shape 183"/>
          <p:cNvSpPr/>
          <p:nvPr/>
        </p:nvSpPr>
        <p:spPr>
          <a:xfrm>
            <a:off x="5705856" y="530352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86" name="Shape 184"/>
          <p:cNvSpPr/>
          <p:nvPr/>
        </p:nvSpPr>
        <p:spPr>
          <a:xfrm>
            <a:off x="6419088" y="530352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87" name="Shape 185"/>
          <p:cNvSpPr/>
          <p:nvPr/>
        </p:nvSpPr>
        <p:spPr>
          <a:xfrm>
            <a:off x="7132320" y="530352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88" name="Shape 186"/>
          <p:cNvSpPr/>
          <p:nvPr/>
        </p:nvSpPr>
        <p:spPr>
          <a:xfrm>
            <a:off x="7845552" y="530352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89" name="Shape 187"/>
          <p:cNvSpPr/>
          <p:nvPr/>
        </p:nvSpPr>
        <p:spPr>
          <a:xfrm>
            <a:off x="8558784" y="530352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90" name="Shape 188"/>
          <p:cNvSpPr/>
          <p:nvPr/>
        </p:nvSpPr>
        <p:spPr>
          <a:xfrm>
            <a:off x="9272016" y="530352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91" name="Shape 189"/>
          <p:cNvSpPr/>
          <p:nvPr/>
        </p:nvSpPr>
        <p:spPr>
          <a:xfrm>
            <a:off x="9985248" y="530352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92" name="Shape 190"/>
          <p:cNvSpPr/>
          <p:nvPr/>
        </p:nvSpPr>
        <p:spPr>
          <a:xfrm>
            <a:off x="10698480" y="530352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93" name="Shape 191"/>
          <p:cNvSpPr/>
          <p:nvPr/>
        </p:nvSpPr>
        <p:spPr>
          <a:xfrm>
            <a:off x="11411712" y="530352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94" name="Shape 192"/>
          <p:cNvSpPr/>
          <p:nvPr/>
        </p:nvSpPr>
        <p:spPr>
          <a:xfrm>
            <a:off x="12124944" y="530352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95" name="Shape 193"/>
          <p:cNvSpPr/>
          <p:nvPr/>
        </p:nvSpPr>
        <p:spPr>
          <a:xfrm>
            <a:off x="356616" y="583387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96" name="Shape 194"/>
          <p:cNvSpPr/>
          <p:nvPr/>
        </p:nvSpPr>
        <p:spPr>
          <a:xfrm>
            <a:off x="1069848" y="583387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97" name="Shape 195"/>
          <p:cNvSpPr/>
          <p:nvPr/>
        </p:nvSpPr>
        <p:spPr>
          <a:xfrm>
            <a:off x="1783080" y="583387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98" name="Shape 196"/>
          <p:cNvSpPr/>
          <p:nvPr/>
        </p:nvSpPr>
        <p:spPr>
          <a:xfrm>
            <a:off x="2496312" y="583387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99" name="Shape 197"/>
          <p:cNvSpPr/>
          <p:nvPr/>
        </p:nvSpPr>
        <p:spPr>
          <a:xfrm>
            <a:off x="3209544" y="583387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00" name="Shape 198"/>
          <p:cNvSpPr/>
          <p:nvPr/>
        </p:nvSpPr>
        <p:spPr>
          <a:xfrm>
            <a:off x="3922776" y="583387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01" name="Shape 199"/>
          <p:cNvSpPr/>
          <p:nvPr/>
        </p:nvSpPr>
        <p:spPr>
          <a:xfrm>
            <a:off x="4636008" y="583387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02" name="Shape 200"/>
          <p:cNvSpPr/>
          <p:nvPr/>
        </p:nvSpPr>
        <p:spPr>
          <a:xfrm>
            <a:off x="5349240" y="583387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03" name="Shape 201"/>
          <p:cNvSpPr/>
          <p:nvPr/>
        </p:nvSpPr>
        <p:spPr>
          <a:xfrm>
            <a:off x="6062472" y="583387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04" name="Shape 202"/>
          <p:cNvSpPr/>
          <p:nvPr/>
        </p:nvSpPr>
        <p:spPr>
          <a:xfrm>
            <a:off x="6775704" y="583387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05" name="Shape 203"/>
          <p:cNvSpPr/>
          <p:nvPr/>
        </p:nvSpPr>
        <p:spPr>
          <a:xfrm>
            <a:off x="7488936" y="583387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06" name="Shape 204"/>
          <p:cNvSpPr/>
          <p:nvPr/>
        </p:nvSpPr>
        <p:spPr>
          <a:xfrm>
            <a:off x="8202168" y="583387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07" name="Shape 205"/>
          <p:cNvSpPr/>
          <p:nvPr/>
        </p:nvSpPr>
        <p:spPr>
          <a:xfrm>
            <a:off x="8915400" y="583387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08" name="Shape 206"/>
          <p:cNvSpPr/>
          <p:nvPr/>
        </p:nvSpPr>
        <p:spPr>
          <a:xfrm>
            <a:off x="9628632" y="583387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09" name="Shape 207"/>
          <p:cNvSpPr/>
          <p:nvPr/>
        </p:nvSpPr>
        <p:spPr>
          <a:xfrm>
            <a:off x="10341864" y="583387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10" name="Shape 208"/>
          <p:cNvSpPr/>
          <p:nvPr/>
        </p:nvSpPr>
        <p:spPr>
          <a:xfrm>
            <a:off x="11055096" y="583387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11" name="Shape 209"/>
          <p:cNvSpPr/>
          <p:nvPr/>
        </p:nvSpPr>
        <p:spPr>
          <a:xfrm>
            <a:off x="11768328" y="583387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12" name="Shape 210"/>
          <p:cNvSpPr/>
          <p:nvPr/>
        </p:nvSpPr>
        <p:spPr>
          <a:xfrm>
            <a:off x="0" y="636422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13" name="Shape 211"/>
          <p:cNvSpPr/>
          <p:nvPr/>
        </p:nvSpPr>
        <p:spPr>
          <a:xfrm>
            <a:off x="713232" y="636422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14" name="Shape 212"/>
          <p:cNvSpPr/>
          <p:nvPr/>
        </p:nvSpPr>
        <p:spPr>
          <a:xfrm>
            <a:off x="1426464" y="636422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15" name="Shape 213"/>
          <p:cNvSpPr/>
          <p:nvPr/>
        </p:nvSpPr>
        <p:spPr>
          <a:xfrm>
            <a:off x="2139696" y="636422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16" name="Shape 214"/>
          <p:cNvSpPr/>
          <p:nvPr/>
        </p:nvSpPr>
        <p:spPr>
          <a:xfrm>
            <a:off x="2852928" y="636422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17" name="Shape 215"/>
          <p:cNvSpPr/>
          <p:nvPr/>
        </p:nvSpPr>
        <p:spPr>
          <a:xfrm>
            <a:off x="3566160" y="636422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18" name="Shape 216"/>
          <p:cNvSpPr/>
          <p:nvPr/>
        </p:nvSpPr>
        <p:spPr>
          <a:xfrm>
            <a:off x="4279392" y="636422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19" name="Shape 217"/>
          <p:cNvSpPr/>
          <p:nvPr/>
        </p:nvSpPr>
        <p:spPr>
          <a:xfrm>
            <a:off x="4992624" y="636422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20" name="Shape 218"/>
          <p:cNvSpPr/>
          <p:nvPr/>
        </p:nvSpPr>
        <p:spPr>
          <a:xfrm>
            <a:off x="5705856" y="636422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21" name="Shape 219"/>
          <p:cNvSpPr/>
          <p:nvPr/>
        </p:nvSpPr>
        <p:spPr>
          <a:xfrm>
            <a:off x="6419088" y="636422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22" name="Shape 220"/>
          <p:cNvSpPr/>
          <p:nvPr/>
        </p:nvSpPr>
        <p:spPr>
          <a:xfrm>
            <a:off x="7132320" y="636422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23" name="Shape 221"/>
          <p:cNvSpPr/>
          <p:nvPr/>
        </p:nvSpPr>
        <p:spPr>
          <a:xfrm>
            <a:off x="7845552" y="636422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24" name="Shape 222"/>
          <p:cNvSpPr/>
          <p:nvPr/>
        </p:nvSpPr>
        <p:spPr>
          <a:xfrm>
            <a:off x="8558784" y="636422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25" name="Shape 223"/>
          <p:cNvSpPr/>
          <p:nvPr/>
        </p:nvSpPr>
        <p:spPr>
          <a:xfrm>
            <a:off x="9272016" y="636422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26" name="Shape 224"/>
          <p:cNvSpPr/>
          <p:nvPr/>
        </p:nvSpPr>
        <p:spPr>
          <a:xfrm>
            <a:off x="9985248" y="636422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27" name="Shape 225"/>
          <p:cNvSpPr/>
          <p:nvPr/>
        </p:nvSpPr>
        <p:spPr>
          <a:xfrm>
            <a:off x="10698480" y="636422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28" name="Shape 226"/>
          <p:cNvSpPr/>
          <p:nvPr/>
        </p:nvSpPr>
        <p:spPr>
          <a:xfrm>
            <a:off x="11411712" y="636422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29" name="Shape 227"/>
          <p:cNvSpPr/>
          <p:nvPr/>
        </p:nvSpPr>
        <p:spPr>
          <a:xfrm>
            <a:off x="12124944" y="636422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30" name="Shape 228"/>
          <p:cNvSpPr/>
          <p:nvPr/>
        </p:nvSpPr>
        <p:spPr>
          <a:xfrm>
            <a:off x="0" y="5120640"/>
            <a:ext cx="12188952" cy="36576"/>
          </a:xfrm>
          <a:prstGeom prst="rect">
            <a:avLst/>
          </a:prstGeom>
          <a:solidFill>
            <a:srgbClr val="E8B84A"/>
          </a:solidFill>
          <a:ln w="12700">
            <a:solidFill>
              <a:srgbClr val="E8B84A"/>
            </a:solidFill>
            <a:prstDash val="solid"/>
          </a:ln>
        </p:spPr>
      </p:sp>
      <p:sp>
        <p:nvSpPr>
          <p:cNvPr id="231" name="Text 229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800" kern="0" dirty="0">
                <a:solidFill>
                  <a:srgbClr val="E8B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WE3  •  SUMMER 2026  •  AURØOM × THE HONEY HIVE</a:t>
            </a:r>
            <a:endParaRPr lang="en-US" sz="1100" dirty="0"/>
          </a:p>
        </p:txBody>
      </p:sp>
      <p:sp>
        <p:nvSpPr>
          <p:cNvPr id="232" name="Text 230"/>
          <p:cNvSpPr/>
          <p:nvPr/>
        </p:nvSpPr>
        <p:spPr>
          <a:xfrm>
            <a:off x="548640" y="1280160"/>
            <a:ext cx="1097280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8400" b="1" i="1" dirty="0">
                <a:solidFill>
                  <a:srgbClr val="FAF5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Honey Hive</a:t>
            </a:r>
            <a:endParaRPr lang="en-US" sz="84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8400" b="1" i="1" dirty="0">
                <a:solidFill>
                  <a:srgbClr val="FAF5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Project DAO</a:t>
            </a:r>
            <a:endParaRPr lang="en-US" sz="8400" dirty="0"/>
          </a:p>
        </p:txBody>
      </p:sp>
      <p:sp>
        <p:nvSpPr>
          <p:cNvPr id="233" name="Text 231"/>
          <p:cNvSpPr/>
          <p:nvPr/>
        </p:nvSpPr>
        <p:spPr>
          <a:xfrm>
            <a:off x="548640" y="4297680"/>
            <a:ext cx="10058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E8B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sovereign hive for resource-brokering, sacred technology, and exponential collective wealth.</a:t>
            </a:r>
            <a:endParaRPr lang="en-US" sz="1800" dirty="0"/>
          </a:p>
        </p:txBody>
      </p:sp>
      <p:sp>
        <p:nvSpPr>
          <p:cNvPr id="234" name="Text 232"/>
          <p:cNvSpPr/>
          <p:nvPr/>
        </p:nvSpPr>
        <p:spPr>
          <a:xfrm>
            <a:off x="548640" y="534924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600" kern="0" dirty="0">
                <a:solidFill>
                  <a:srgbClr val="FAF5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SPONSORSHIP &amp; PARTNERSHIP PITCH  —  JUNE • JULY • AUGUST 2026</a:t>
            </a:r>
            <a:endParaRPr lang="en-US" sz="1200" dirty="0"/>
          </a:p>
        </p:txBody>
      </p:sp>
      <p:sp>
        <p:nvSpPr>
          <p:cNvPr id="235" name="Text 233"/>
          <p:cNvSpPr/>
          <p:nvPr/>
        </p:nvSpPr>
        <p:spPr>
          <a:xfrm>
            <a:off x="548640" y="635508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8B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auroom.world  /  honeyhive.dao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AF5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C98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  /  CHANNELS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F4D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Where the swarm gathers.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548640" y="2468880"/>
            <a:ext cx="914400" cy="868680"/>
          </a:xfrm>
          <a:prstGeom prst="hexagon">
            <a:avLst/>
          </a:prstGeom>
          <a:solidFill>
            <a:srgbClr val="E8B84A"/>
          </a:solidFill>
          <a:ln w="12700">
            <a:solidFill>
              <a:srgbClr val="E8B84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737360" y="2468880"/>
            <a:ext cx="4297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F4D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LinkedIn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737360" y="3017520"/>
            <a:ext cx="42976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1A14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Bold activist op-eds, founder voice, 3x/week carousels.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217920" y="2468880"/>
            <a:ext cx="914400" cy="868680"/>
          </a:xfrm>
          <a:prstGeom prst="hexagon">
            <a:avLst/>
          </a:prstGeom>
          <a:solidFill>
            <a:srgbClr val="E8B84A"/>
          </a:solidFill>
          <a:ln w="12700">
            <a:solidFill>
              <a:srgbClr val="E8B84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406640" y="2468880"/>
            <a:ext cx="4297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F4D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Press / PR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7406640" y="3017520"/>
            <a:ext cx="42976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1A14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Targeted features in Web3, cultural &amp; impact press.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48640" y="4297680"/>
            <a:ext cx="914400" cy="868680"/>
          </a:xfrm>
          <a:prstGeom prst="hexagon">
            <a:avLst/>
          </a:prstGeom>
          <a:solidFill>
            <a:srgbClr val="E8B84A"/>
          </a:solidFill>
          <a:ln w="12700">
            <a:solidFill>
              <a:srgbClr val="E8B8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737360" y="4297680"/>
            <a:ext cx="4297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F4D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Newsletter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1737360" y="4846320"/>
            <a:ext cx="42976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1A14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Bi-weekly drop to 12K subscribers. Sponsor spotlight built in.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217920" y="4297680"/>
            <a:ext cx="914400" cy="868680"/>
          </a:xfrm>
          <a:prstGeom prst="hexagon">
            <a:avLst/>
          </a:prstGeom>
          <a:solidFill>
            <a:srgbClr val="E8B84A"/>
          </a:solidFill>
          <a:ln w="12700">
            <a:solidFill>
              <a:srgbClr val="E8B84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406640" y="4297680"/>
            <a:ext cx="4297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F4D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Blog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7406640" y="4846320"/>
            <a:ext cx="42976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1A14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Long-form governance + lore essays, SEO-anchored.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400" kern="0" dirty="0">
                <a:solidFill>
                  <a:srgbClr val="C98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HONEY HIVE PROJECT DAO  •  WE3 SUMMER 2026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124712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98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14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F4D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E8B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 /  IMPACT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FAF5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we promise the swarm.</a:t>
            </a:r>
            <a:endParaRPr lang="en-US" sz="4200" dirty="0"/>
          </a:p>
        </p:txBody>
      </p:sp>
      <p:sp>
        <p:nvSpPr>
          <p:cNvPr id="4" name="Text 2"/>
          <p:cNvSpPr/>
          <p:nvPr/>
        </p:nvSpPr>
        <p:spPr>
          <a:xfrm>
            <a:off x="548640" y="2377440"/>
            <a:ext cx="5486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E8B8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500+</a:t>
            </a:r>
            <a:endParaRPr lang="en-US" sz="7200" dirty="0"/>
          </a:p>
        </p:txBody>
      </p:sp>
      <p:sp>
        <p:nvSpPr>
          <p:cNvPr id="5" name="Text 3"/>
          <p:cNvSpPr/>
          <p:nvPr/>
        </p:nvSpPr>
        <p:spPr>
          <a:xfrm>
            <a:off x="548640" y="3474720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AF5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Members onboarded by August 31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217920" y="2377440"/>
            <a:ext cx="5486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E8B8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$250K</a:t>
            </a:r>
            <a:endParaRPr lang="en-US" sz="7200" dirty="0"/>
          </a:p>
        </p:txBody>
      </p:sp>
      <p:sp>
        <p:nvSpPr>
          <p:cNvPr id="7" name="Text 5"/>
          <p:cNvSpPr/>
          <p:nvPr/>
        </p:nvSpPr>
        <p:spPr>
          <a:xfrm>
            <a:off x="6217920" y="3474720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AF5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Treasury seeded &amp; deployed transparently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48640" y="4297680"/>
            <a:ext cx="5486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E8B8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</a:t>
            </a:r>
            <a:endParaRPr lang="en-US" sz="7200" dirty="0"/>
          </a:p>
        </p:txBody>
      </p:sp>
      <p:sp>
        <p:nvSpPr>
          <p:cNvPr id="9" name="Text 7"/>
          <p:cNvSpPr/>
          <p:nvPr/>
        </p:nvSpPr>
        <p:spPr>
          <a:xfrm>
            <a:off x="548640" y="5394960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AF5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HIPs voted on-chain in 90 days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217920" y="4297680"/>
            <a:ext cx="5486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E8B8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7200" dirty="0"/>
          </a:p>
        </p:txBody>
      </p:sp>
      <p:sp>
        <p:nvSpPr>
          <p:cNvPr id="11" name="Text 9"/>
          <p:cNvSpPr/>
          <p:nvPr/>
        </p:nvSpPr>
        <p:spPr>
          <a:xfrm>
            <a:off x="6217920" y="5394960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AF5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IRL gatherings across 3 continents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400" kern="0" dirty="0">
                <a:solidFill>
                  <a:srgbClr val="E8B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HONEY HIVE PROJECT DAO  •  WE3 SUMMER 2026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124712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E8B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14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AF5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C98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 /  WHY NOW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F4D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window is open.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548640" y="2377440"/>
            <a:ext cx="1005840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900" b="1" dirty="0">
                <a:solidFill>
                  <a:srgbClr val="1F4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Web3 infrastructure is mature. </a:t>
            </a:r>
            <a:pPr indent="0" marL="0">
              <a:lnSpc>
                <a:spcPct val="140000"/>
              </a:lnSpc>
              <a:buNone/>
            </a:pPr>
            <a:r>
              <a:rPr lang="en-US" sz="1900" dirty="0">
                <a:solidFill>
                  <a:srgbClr val="1A14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Cultural trust in extractive platforms has collapsed. A generation of contributors is searching for sovereign, transparent, frequency-aligned containers.
</a:t>
            </a:r>
            <a:pPr indent="0" marL="0">
              <a:lnSpc>
                <a:spcPct val="140000"/>
              </a:lnSpc>
              <a:buNone/>
            </a:pPr>
            <a:r>
              <a:rPr lang="en-US" sz="1900" b="1" dirty="0">
                <a:solidFill>
                  <a:srgbClr val="C98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Summer 2026 is the cultural moment to plant the hive. </a:t>
            </a:r>
            <a:pPr indent="0" marL="0">
              <a:lnSpc>
                <a:spcPct val="140000"/>
              </a:lnSpc>
              <a:buNone/>
            </a:pPr>
            <a:r>
              <a:rPr lang="en-US" sz="1900" i="1" dirty="0">
                <a:solidFill>
                  <a:srgbClr val="1A14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Sponsors who arrive now are written into the founding lore — not the footnotes.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400" kern="0" dirty="0">
                <a:solidFill>
                  <a:srgbClr val="C98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HONEY HIVE PROJECT DAO  •  WE3 SUMMER 2026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124712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98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14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AF5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C98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 /  STEWARDSHIP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F4D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Built by AuRØom.</a:t>
            </a:r>
            <a:endParaRPr lang="en-US" sz="4400" dirty="0"/>
          </a:p>
          <a:p>
            <a:pPr indent="0" marL="0">
              <a:buNone/>
            </a:pPr>
            <a:r>
              <a:rPr lang="en-US" sz="4400" b="1" dirty="0">
                <a:solidFill>
                  <a:srgbClr val="1F4D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Governed by the hive.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548640" y="219456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C98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AuRØom is the founding studio — convener, not owner. Stewardship transitions to the Council of Six by Q4 2026.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48640" y="3063240"/>
            <a:ext cx="502920" cy="502920"/>
          </a:xfrm>
          <a:prstGeom prst="hexagon">
            <a:avLst/>
          </a:prstGeom>
          <a:solidFill>
            <a:srgbClr val="E8B84A"/>
          </a:solidFill>
          <a:ln w="12700">
            <a:solidFill>
              <a:srgbClr val="E8B8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280160" y="310896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4D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Founding Convener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4572000" y="310896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C98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AuRØom Studio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7863840" y="3108960"/>
            <a:ext cx="3931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A14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Brand, lore, sacred design systems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48640" y="3840480"/>
            <a:ext cx="502920" cy="502920"/>
          </a:xfrm>
          <a:prstGeom prst="hexagon">
            <a:avLst/>
          </a:prstGeom>
          <a:solidFill>
            <a:srgbClr val="E8B84A"/>
          </a:solidFill>
          <a:ln w="12700">
            <a:solidFill>
              <a:srgbClr val="E8B84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280160" y="388620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4D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Protocol Lead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572000" y="388620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C98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Web3 Engineering Pod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7863840" y="3886200"/>
            <a:ext cx="3931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A14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contracts, treasury multi-sig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48640" y="4617720"/>
            <a:ext cx="502920" cy="502920"/>
          </a:xfrm>
          <a:prstGeom prst="hexagon">
            <a:avLst/>
          </a:prstGeom>
          <a:solidFill>
            <a:srgbClr val="E8B84A"/>
          </a:solidFill>
          <a:ln w="12700">
            <a:solidFill>
              <a:srgbClr val="E8B84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280160" y="466344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4D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Community Steward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4572000" y="466344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C98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Agents Network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7863840" y="4663440"/>
            <a:ext cx="3931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A14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Onboarding, IRL gatherings, conflict resolution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48640" y="5394960"/>
            <a:ext cx="502920" cy="502920"/>
          </a:xfrm>
          <a:prstGeom prst="hexagon">
            <a:avLst/>
          </a:prstGeom>
          <a:solidFill>
            <a:srgbClr val="E8B84A"/>
          </a:solidFill>
          <a:ln w="12700">
            <a:solidFill>
              <a:srgbClr val="E8B84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280160" y="544068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4D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Capital Steward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4572000" y="544068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C98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Aligned Partners Circle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7863840" y="5440680"/>
            <a:ext cx="3931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A14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Sponsor relationships, grant pipelines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400" kern="0" dirty="0">
                <a:solidFill>
                  <a:srgbClr val="C98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HONEY HIVE PROJECT DAO  •  WE3 SUMMER 2026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124712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98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14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A14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13232" y="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426464" y="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139696" y="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852928" y="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566160" y="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279392" y="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992624" y="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705856" y="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419088" y="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132320" y="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845552" y="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558784" y="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272016" y="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985248" y="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10698480" y="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1411712" y="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2124944" y="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56616" y="53035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69848" y="53035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783080" y="53035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2496312" y="53035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3209544" y="53035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3922776" y="53035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636008" y="53035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349240" y="53035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062472" y="53035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775704" y="53035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7488936" y="53035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202168" y="53035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8915400" y="53035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628632" y="53035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341864" y="53035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1055096" y="53035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768328" y="53035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0" y="106070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713232" y="106070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426464" y="106070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2139696" y="106070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2852928" y="106070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3566160" y="106070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4279392" y="106070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4992624" y="106070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5705856" y="106070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6419088" y="106070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7132320" y="106070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7845552" y="106070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8558784" y="106070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9272016" y="106070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9985248" y="106070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0698480" y="106070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411712" y="106070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12124944" y="106070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356616" y="159105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1069848" y="159105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783080" y="159105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2496312" y="159105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3209544" y="159105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3922776" y="159105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4636008" y="159105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5349240" y="159105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6062472" y="159105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6775704" y="159105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7488936" y="159105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8202168" y="159105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8915400" y="159105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628632" y="159105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10341864" y="159105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1055096" y="159105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1768328" y="159105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0" y="212140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713232" y="212140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426464" y="212140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2139696" y="212140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2852928" y="212140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3566160" y="212140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4279392" y="212140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4992624" y="212140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5705856" y="212140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6419088" y="212140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7132320" y="212140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7845552" y="212140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8558784" y="212140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9272016" y="212140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9985248" y="212140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698480" y="212140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411712" y="212140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2124944" y="212140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356616" y="265176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069848" y="265176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783080" y="265176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2496312" y="265176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3209544" y="265176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3922776" y="265176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4636008" y="265176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5349240" y="265176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6062472" y="265176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6775704" y="265176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7488936" y="265176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8202168" y="265176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8915400" y="265176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9628632" y="265176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0341864" y="265176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055096" y="265176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06" name="Shape 104"/>
          <p:cNvSpPr/>
          <p:nvPr/>
        </p:nvSpPr>
        <p:spPr>
          <a:xfrm>
            <a:off x="11768328" y="265176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07" name="Shape 105"/>
          <p:cNvSpPr/>
          <p:nvPr/>
        </p:nvSpPr>
        <p:spPr>
          <a:xfrm>
            <a:off x="0" y="318211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08" name="Shape 106"/>
          <p:cNvSpPr/>
          <p:nvPr/>
        </p:nvSpPr>
        <p:spPr>
          <a:xfrm>
            <a:off x="713232" y="318211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09" name="Shape 107"/>
          <p:cNvSpPr/>
          <p:nvPr/>
        </p:nvSpPr>
        <p:spPr>
          <a:xfrm>
            <a:off x="1426464" y="318211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10" name="Shape 108"/>
          <p:cNvSpPr/>
          <p:nvPr/>
        </p:nvSpPr>
        <p:spPr>
          <a:xfrm>
            <a:off x="2139696" y="318211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11" name="Shape 109"/>
          <p:cNvSpPr/>
          <p:nvPr/>
        </p:nvSpPr>
        <p:spPr>
          <a:xfrm>
            <a:off x="2852928" y="318211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12" name="Shape 110"/>
          <p:cNvSpPr/>
          <p:nvPr/>
        </p:nvSpPr>
        <p:spPr>
          <a:xfrm>
            <a:off x="3566160" y="318211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13" name="Shape 111"/>
          <p:cNvSpPr/>
          <p:nvPr/>
        </p:nvSpPr>
        <p:spPr>
          <a:xfrm>
            <a:off x="4279392" y="318211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14" name="Shape 112"/>
          <p:cNvSpPr/>
          <p:nvPr/>
        </p:nvSpPr>
        <p:spPr>
          <a:xfrm>
            <a:off x="4992624" y="318211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15" name="Shape 113"/>
          <p:cNvSpPr/>
          <p:nvPr/>
        </p:nvSpPr>
        <p:spPr>
          <a:xfrm>
            <a:off x="5705856" y="318211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16" name="Shape 114"/>
          <p:cNvSpPr/>
          <p:nvPr/>
        </p:nvSpPr>
        <p:spPr>
          <a:xfrm>
            <a:off x="6419088" y="318211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17" name="Shape 115"/>
          <p:cNvSpPr/>
          <p:nvPr/>
        </p:nvSpPr>
        <p:spPr>
          <a:xfrm>
            <a:off x="7132320" y="318211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18" name="Shape 116"/>
          <p:cNvSpPr/>
          <p:nvPr/>
        </p:nvSpPr>
        <p:spPr>
          <a:xfrm>
            <a:off x="7845552" y="318211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19" name="Shape 117"/>
          <p:cNvSpPr/>
          <p:nvPr/>
        </p:nvSpPr>
        <p:spPr>
          <a:xfrm>
            <a:off x="8558784" y="318211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20" name="Shape 118"/>
          <p:cNvSpPr/>
          <p:nvPr/>
        </p:nvSpPr>
        <p:spPr>
          <a:xfrm>
            <a:off x="9272016" y="318211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21" name="Shape 119"/>
          <p:cNvSpPr/>
          <p:nvPr/>
        </p:nvSpPr>
        <p:spPr>
          <a:xfrm>
            <a:off x="9985248" y="318211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22" name="Shape 120"/>
          <p:cNvSpPr/>
          <p:nvPr/>
        </p:nvSpPr>
        <p:spPr>
          <a:xfrm>
            <a:off x="10698480" y="318211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23" name="Shape 121"/>
          <p:cNvSpPr/>
          <p:nvPr/>
        </p:nvSpPr>
        <p:spPr>
          <a:xfrm>
            <a:off x="11411712" y="318211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24" name="Shape 122"/>
          <p:cNvSpPr/>
          <p:nvPr/>
        </p:nvSpPr>
        <p:spPr>
          <a:xfrm>
            <a:off x="12124944" y="318211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25" name="Shape 123"/>
          <p:cNvSpPr/>
          <p:nvPr/>
        </p:nvSpPr>
        <p:spPr>
          <a:xfrm>
            <a:off x="356616" y="371246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26" name="Shape 124"/>
          <p:cNvSpPr/>
          <p:nvPr/>
        </p:nvSpPr>
        <p:spPr>
          <a:xfrm>
            <a:off x="1069848" y="371246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27" name="Shape 125"/>
          <p:cNvSpPr/>
          <p:nvPr/>
        </p:nvSpPr>
        <p:spPr>
          <a:xfrm>
            <a:off x="1783080" y="371246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28" name="Shape 126"/>
          <p:cNvSpPr/>
          <p:nvPr/>
        </p:nvSpPr>
        <p:spPr>
          <a:xfrm>
            <a:off x="2496312" y="371246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29" name="Shape 127"/>
          <p:cNvSpPr/>
          <p:nvPr/>
        </p:nvSpPr>
        <p:spPr>
          <a:xfrm>
            <a:off x="3209544" y="371246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30" name="Shape 128"/>
          <p:cNvSpPr/>
          <p:nvPr/>
        </p:nvSpPr>
        <p:spPr>
          <a:xfrm>
            <a:off x="3922776" y="371246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31" name="Shape 129"/>
          <p:cNvSpPr/>
          <p:nvPr/>
        </p:nvSpPr>
        <p:spPr>
          <a:xfrm>
            <a:off x="4636008" y="371246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32" name="Shape 130"/>
          <p:cNvSpPr/>
          <p:nvPr/>
        </p:nvSpPr>
        <p:spPr>
          <a:xfrm>
            <a:off x="5349240" y="371246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33" name="Shape 131"/>
          <p:cNvSpPr/>
          <p:nvPr/>
        </p:nvSpPr>
        <p:spPr>
          <a:xfrm>
            <a:off x="6062472" y="371246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34" name="Shape 132"/>
          <p:cNvSpPr/>
          <p:nvPr/>
        </p:nvSpPr>
        <p:spPr>
          <a:xfrm>
            <a:off x="6775704" y="371246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35" name="Shape 133"/>
          <p:cNvSpPr/>
          <p:nvPr/>
        </p:nvSpPr>
        <p:spPr>
          <a:xfrm>
            <a:off x="7488936" y="371246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36" name="Shape 134"/>
          <p:cNvSpPr/>
          <p:nvPr/>
        </p:nvSpPr>
        <p:spPr>
          <a:xfrm>
            <a:off x="8202168" y="371246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37" name="Shape 135"/>
          <p:cNvSpPr/>
          <p:nvPr/>
        </p:nvSpPr>
        <p:spPr>
          <a:xfrm>
            <a:off x="8915400" y="371246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38" name="Shape 136"/>
          <p:cNvSpPr/>
          <p:nvPr/>
        </p:nvSpPr>
        <p:spPr>
          <a:xfrm>
            <a:off x="9628632" y="371246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39" name="Shape 137"/>
          <p:cNvSpPr/>
          <p:nvPr/>
        </p:nvSpPr>
        <p:spPr>
          <a:xfrm>
            <a:off x="10341864" y="371246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40" name="Shape 138"/>
          <p:cNvSpPr/>
          <p:nvPr/>
        </p:nvSpPr>
        <p:spPr>
          <a:xfrm>
            <a:off x="11055096" y="371246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41" name="Shape 139"/>
          <p:cNvSpPr/>
          <p:nvPr/>
        </p:nvSpPr>
        <p:spPr>
          <a:xfrm>
            <a:off x="11768328" y="371246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42" name="Shape 140"/>
          <p:cNvSpPr/>
          <p:nvPr/>
        </p:nvSpPr>
        <p:spPr>
          <a:xfrm>
            <a:off x="0" y="424281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43" name="Shape 141"/>
          <p:cNvSpPr/>
          <p:nvPr/>
        </p:nvSpPr>
        <p:spPr>
          <a:xfrm>
            <a:off x="713232" y="424281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44" name="Shape 142"/>
          <p:cNvSpPr/>
          <p:nvPr/>
        </p:nvSpPr>
        <p:spPr>
          <a:xfrm>
            <a:off x="1426464" y="424281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45" name="Shape 143"/>
          <p:cNvSpPr/>
          <p:nvPr/>
        </p:nvSpPr>
        <p:spPr>
          <a:xfrm>
            <a:off x="2139696" y="424281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46" name="Shape 144"/>
          <p:cNvSpPr/>
          <p:nvPr/>
        </p:nvSpPr>
        <p:spPr>
          <a:xfrm>
            <a:off x="2852928" y="424281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47" name="Shape 145"/>
          <p:cNvSpPr/>
          <p:nvPr/>
        </p:nvSpPr>
        <p:spPr>
          <a:xfrm>
            <a:off x="3566160" y="424281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48" name="Shape 146"/>
          <p:cNvSpPr/>
          <p:nvPr/>
        </p:nvSpPr>
        <p:spPr>
          <a:xfrm>
            <a:off x="4279392" y="424281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49" name="Shape 147"/>
          <p:cNvSpPr/>
          <p:nvPr/>
        </p:nvSpPr>
        <p:spPr>
          <a:xfrm>
            <a:off x="4992624" y="424281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50" name="Shape 148"/>
          <p:cNvSpPr/>
          <p:nvPr/>
        </p:nvSpPr>
        <p:spPr>
          <a:xfrm>
            <a:off x="5705856" y="424281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51" name="Shape 149"/>
          <p:cNvSpPr/>
          <p:nvPr/>
        </p:nvSpPr>
        <p:spPr>
          <a:xfrm>
            <a:off x="6419088" y="424281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52" name="Shape 150"/>
          <p:cNvSpPr/>
          <p:nvPr/>
        </p:nvSpPr>
        <p:spPr>
          <a:xfrm>
            <a:off x="7132320" y="424281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53" name="Shape 151"/>
          <p:cNvSpPr/>
          <p:nvPr/>
        </p:nvSpPr>
        <p:spPr>
          <a:xfrm>
            <a:off x="7845552" y="424281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54" name="Shape 152"/>
          <p:cNvSpPr/>
          <p:nvPr/>
        </p:nvSpPr>
        <p:spPr>
          <a:xfrm>
            <a:off x="8558784" y="424281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55" name="Shape 153"/>
          <p:cNvSpPr/>
          <p:nvPr/>
        </p:nvSpPr>
        <p:spPr>
          <a:xfrm>
            <a:off x="9272016" y="424281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56" name="Shape 154"/>
          <p:cNvSpPr/>
          <p:nvPr/>
        </p:nvSpPr>
        <p:spPr>
          <a:xfrm>
            <a:off x="9985248" y="424281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57" name="Shape 155"/>
          <p:cNvSpPr/>
          <p:nvPr/>
        </p:nvSpPr>
        <p:spPr>
          <a:xfrm>
            <a:off x="10698480" y="424281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58" name="Shape 156"/>
          <p:cNvSpPr/>
          <p:nvPr/>
        </p:nvSpPr>
        <p:spPr>
          <a:xfrm>
            <a:off x="11411712" y="424281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59" name="Shape 157"/>
          <p:cNvSpPr/>
          <p:nvPr/>
        </p:nvSpPr>
        <p:spPr>
          <a:xfrm>
            <a:off x="12124944" y="4242816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60" name="Shape 158"/>
          <p:cNvSpPr/>
          <p:nvPr/>
        </p:nvSpPr>
        <p:spPr>
          <a:xfrm>
            <a:off x="356616" y="477316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61" name="Shape 159"/>
          <p:cNvSpPr/>
          <p:nvPr/>
        </p:nvSpPr>
        <p:spPr>
          <a:xfrm>
            <a:off x="1069848" y="477316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62" name="Shape 160"/>
          <p:cNvSpPr/>
          <p:nvPr/>
        </p:nvSpPr>
        <p:spPr>
          <a:xfrm>
            <a:off x="1783080" y="477316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63" name="Shape 161"/>
          <p:cNvSpPr/>
          <p:nvPr/>
        </p:nvSpPr>
        <p:spPr>
          <a:xfrm>
            <a:off x="2496312" y="477316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64" name="Shape 162"/>
          <p:cNvSpPr/>
          <p:nvPr/>
        </p:nvSpPr>
        <p:spPr>
          <a:xfrm>
            <a:off x="3209544" y="477316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65" name="Shape 163"/>
          <p:cNvSpPr/>
          <p:nvPr/>
        </p:nvSpPr>
        <p:spPr>
          <a:xfrm>
            <a:off x="3922776" y="477316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66" name="Shape 164"/>
          <p:cNvSpPr/>
          <p:nvPr/>
        </p:nvSpPr>
        <p:spPr>
          <a:xfrm>
            <a:off x="4636008" y="477316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67" name="Shape 165"/>
          <p:cNvSpPr/>
          <p:nvPr/>
        </p:nvSpPr>
        <p:spPr>
          <a:xfrm>
            <a:off x="5349240" y="477316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68" name="Shape 166"/>
          <p:cNvSpPr/>
          <p:nvPr/>
        </p:nvSpPr>
        <p:spPr>
          <a:xfrm>
            <a:off x="6062472" y="477316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69" name="Shape 167"/>
          <p:cNvSpPr/>
          <p:nvPr/>
        </p:nvSpPr>
        <p:spPr>
          <a:xfrm>
            <a:off x="6775704" y="477316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70" name="Shape 168"/>
          <p:cNvSpPr/>
          <p:nvPr/>
        </p:nvSpPr>
        <p:spPr>
          <a:xfrm>
            <a:off x="7488936" y="477316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71" name="Shape 169"/>
          <p:cNvSpPr/>
          <p:nvPr/>
        </p:nvSpPr>
        <p:spPr>
          <a:xfrm>
            <a:off x="8202168" y="477316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72" name="Shape 170"/>
          <p:cNvSpPr/>
          <p:nvPr/>
        </p:nvSpPr>
        <p:spPr>
          <a:xfrm>
            <a:off x="8915400" y="477316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73" name="Shape 171"/>
          <p:cNvSpPr/>
          <p:nvPr/>
        </p:nvSpPr>
        <p:spPr>
          <a:xfrm>
            <a:off x="9628632" y="477316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74" name="Shape 172"/>
          <p:cNvSpPr/>
          <p:nvPr/>
        </p:nvSpPr>
        <p:spPr>
          <a:xfrm>
            <a:off x="10341864" y="477316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75" name="Shape 173"/>
          <p:cNvSpPr/>
          <p:nvPr/>
        </p:nvSpPr>
        <p:spPr>
          <a:xfrm>
            <a:off x="11055096" y="477316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76" name="Shape 174"/>
          <p:cNvSpPr/>
          <p:nvPr/>
        </p:nvSpPr>
        <p:spPr>
          <a:xfrm>
            <a:off x="11768328" y="4773168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77" name="Shape 175"/>
          <p:cNvSpPr/>
          <p:nvPr/>
        </p:nvSpPr>
        <p:spPr>
          <a:xfrm>
            <a:off x="0" y="530352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78" name="Shape 176"/>
          <p:cNvSpPr/>
          <p:nvPr/>
        </p:nvSpPr>
        <p:spPr>
          <a:xfrm>
            <a:off x="713232" y="530352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79" name="Shape 177"/>
          <p:cNvSpPr/>
          <p:nvPr/>
        </p:nvSpPr>
        <p:spPr>
          <a:xfrm>
            <a:off x="1426464" y="530352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80" name="Shape 178"/>
          <p:cNvSpPr/>
          <p:nvPr/>
        </p:nvSpPr>
        <p:spPr>
          <a:xfrm>
            <a:off x="2139696" y="530352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81" name="Shape 179"/>
          <p:cNvSpPr/>
          <p:nvPr/>
        </p:nvSpPr>
        <p:spPr>
          <a:xfrm>
            <a:off x="2852928" y="530352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82" name="Shape 180"/>
          <p:cNvSpPr/>
          <p:nvPr/>
        </p:nvSpPr>
        <p:spPr>
          <a:xfrm>
            <a:off x="3566160" y="530352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83" name="Shape 181"/>
          <p:cNvSpPr/>
          <p:nvPr/>
        </p:nvSpPr>
        <p:spPr>
          <a:xfrm>
            <a:off x="4279392" y="530352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84" name="Shape 182"/>
          <p:cNvSpPr/>
          <p:nvPr/>
        </p:nvSpPr>
        <p:spPr>
          <a:xfrm>
            <a:off x="4992624" y="530352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85" name="Shape 183"/>
          <p:cNvSpPr/>
          <p:nvPr/>
        </p:nvSpPr>
        <p:spPr>
          <a:xfrm>
            <a:off x="5705856" y="530352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86" name="Shape 184"/>
          <p:cNvSpPr/>
          <p:nvPr/>
        </p:nvSpPr>
        <p:spPr>
          <a:xfrm>
            <a:off x="6419088" y="530352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87" name="Shape 185"/>
          <p:cNvSpPr/>
          <p:nvPr/>
        </p:nvSpPr>
        <p:spPr>
          <a:xfrm>
            <a:off x="7132320" y="530352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88" name="Shape 186"/>
          <p:cNvSpPr/>
          <p:nvPr/>
        </p:nvSpPr>
        <p:spPr>
          <a:xfrm>
            <a:off x="7845552" y="530352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89" name="Shape 187"/>
          <p:cNvSpPr/>
          <p:nvPr/>
        </p:nvSpPr>
        <p:spPr>
          <a:xfrm>
            <a:off x="8558784" y="530352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90" name="Shape 188"/>
          <p:cNvSpPr/>
          <p:nvPr/>
        </p:nvSpPr>
        <p:spPr>
          <a:xfrm>
            <a:off x="9272016" y="530352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91" name="Shape 189"/>
          <p:cNvSpPr/>
          <p:nvPr/>
        </p:nvSpPr>
        <p:spPr>
          <a:xfrm>
            <a:off x="9985248" y="530352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92" name="Shape 190"/>
          <p:cNvSpPr/>
          <p:nvPr/>
        </p:nvSpPr>
        <p:spPr>
          <a:xfrm>
            <a:off x="10698480" y="530352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93" name="Shape 191"/>
          <p:cNvSpPr/>
          <p:nvPr/>
        </p:nvSpPr>
        <p:spPr>
          <a:xfrm>
            <a:off x="11411712" y="530352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94" name="Shape 192"/>
          <p:cNvSpPr/>
          <p:nvPr/>
        </p:nvSpPr>
        <p:spPr>
          <a:xfrm>
            <a:off x="12124944" y="5303520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95" name="Shape 193"/>
          <p:cNvSpPr/>
          <p:nvPr/>
        </p:nvSpPr>
        <p:spPr>
          <a:xfrm>
            <a:off x="356616" y="583387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96" name="Shape 194"/>
          <p:cNvSpPr/>
          <p:nvPr/>
        </p:nvSpPr>
        <p:spPr>
          <a:xfrm>
            <a:off x="1069848" y="583387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97" name="Shape 195"/>
          <p:cNvSpPr/>
          <p:nvPr/>
        </p:nvSpPr>
        <p:spPr>
          <a:xfrm>
            <a:off x="1783080" y="583387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98" name="Shape 196"/>
          <p:cNvSpPr/>
          <p:nvPr/>
        </p:nvSpPr>
        <p:spPr>
          <a:xfrm>
            <a:off x="2496312" y="583387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199" name="Shape 197"/>
          <p:cNvSpPr/>
          <p:nvPr/>
        </p:nvSpPr>
        <p:spPr>
          <a:xfrm>
            <a:off x="3209544" y="583387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00" name="Shape 198"/>
          <p:cNvSpPr/>
          <p:nvPr/>
        </p:nvSpPr>
        <p:spPr>
          <a:xfrm>
            <a:off x="3922776" y="583387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01" name="Shape 199"/>
          <p:cNvSpPr/>
          <p:nvPr/>
        </p:nvSpPr>
        <p:spPr>
          <a:xfrm>
            <a:off x="4636008" y="583387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02" name="Shape 200"/>
          <p:cNvSpPr/>
          <p:nvPr/>
        </p:nvSpPr>
        <p:spPr>
          <a:xfrm>
            <a:off x="5349240" y="583387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03" name="Shape 201"/>
          <p:cNvSpPr/>
          <p:nvPr/>
        </p:nvSpPr>
        <p:spPr>
          <a:xfrm>
            <a:off x="6062472" y="583387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04" name="Shape 202"/>
          <p:cNvSpPr/>
          <p:nvPr/>
        </p:nvSpPr>
        <p:spPr>
          <a:xfrm>
            <a:off x="6775704" y="583387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05" name="Shape 203"/>
          <p:cNvSpPr/>
          <p:nvPr/>
        </p:nvSpPr>
        <p:spPr>
          <a:xfrm>
            <a:off x="7488936" y="583387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06" name="Shape 204"/>
          <p:cNvSpPr/>
          <p:nvPr/>
        </p:nvSpPr>
        <p:spPr>
          <a:xfrm>
            <a:off x="8202168" y="583387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07" name="Shape 205"/>
          <p:cNvSpPr/>
          <p:nvPr/>
        </p:nvSpPr>
        <p:spPr>
          <a:xfrm>
            <a:off x="8915400" y="583387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08" name="Shape 206"/>
          <p:cNvSpPr/>
          <p:nvPr/>
        </p:nvSpPr>
        <p:spPr>
          <a:xfrm>
            <a:off x="9628632" y="583387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09" name="Shape 207"/>
          <p:cNvSpPr/>
          <p:nvPr/>
        </p:nvSpPr>
        <p:spPr>
          <a:xfrm>
            <a:off x="10341864" y="583387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10" name="Shape 208"/>
          <p:cNvSpPr/>
          <p:nvPr/>
        </p:nvSpPr>
        <p:spPr>
          <a:xfrm>
            <a:off x="11055096" y="583387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11" name="Shape 209"/>
          <p:cNvSpPr/>
          <p:nvPr/>
        </p:nvSpPr>
        <p:spPr>
          <a:xfrm>
            <a:off x="11768328" y="5833872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12" name="Shape 210"/>
          <p:cNvSpPr/>
          <p:nvPr/>
        </p:nvSpPr>
        <p:spPr>
          <a:xfrm>
            <a:off x="0" y="636422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13" name="Shape 211"/>
          <p:cNvSpPr/>
          <p:nvPr/>
        </p:nvSpPr>
        <p:spPr>
          <a:xfrm>
            <a:off x="713232" y="636422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14" name="Shape 212"/>
          <p:cNvSpPr/>
          <p:nvPr/>
        </p:nvSpPr>
        <p:spPr>
          <a:xfrm>
            <a:off x="1426464" y="636422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15" name="Shape 213"/>
          <p:cNvSpPr/>
          <p:nvPr/>
        </p:nvSpPr>
        <p:spPr>
          <a:xfrm>
            <a:off x="2139696" y="636422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16" name="Shape 214"/>
          <p:cNvSpPr/>
          <p:nvPr/>
        </p:nvSpPr>
        <p:spPr>
          <a:xfrm>
            <a:off x="2852928" y="636422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17" name="Shape 215"/>
          <p:cNvSpPr/>
          <p:nvPr/>
        </p:nvSpPr>
        <p:spPr>
          <a:xfrm>
            <a:off x="3566160" y="636422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18" name="Shape 216"/>
          <p:cNvSpPr/>
          <p:nvPr/>
        </p:nvSpPr>
        <p:spPr>
          <a:xfrm>
            <a:off x="4279392" y="636422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19" name="Shape 217"/>
          <p:cNvSpPr/>
          <p:nvPr/>
        </p:nvSpPr>
        <p:spPr>
          <a:xfrm>
            <a:off x="4992624" y="636422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20" name="Shape 218"/>
          <p:cNvSpPr/>
          <p:nvPr/>
        </p:nvSpPr>
        <p:spPr>
          <a:xfrm>
            <a:off x="5705856" y="636422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21" name="Shape 219"/>
          <p:cNvSpPr/>
          <p:nvPr/>
        </p:nvSpPr>
        <p:spPr>
          <a:xfrm>
            <a:off x="6419088" y="636422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22" name="Shape 220"/>
          <p:cNvSpPr/>
          <p:nvPr/>
        </p:nvSpPr>
        <p:spPr>
          <a:xfrm>
            <a:off x="7132320" y="636422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23" name="Shape 221"/>
          <p:cNvSpPr/>
          <p:nvPr/>
        </p:nvSpPr>
        <p:spPr>
          <a:xfrm>
            <a:off x="7845552" y="636422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24" name="Shape 222"/>
          <p:cNvSpPr/>
          <p:nvPr/>
        </p:nvSpPr>
        <p:spPr>
          <a:xfrm>
            <a:off x="8558784" y="636422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25" name="Shape 223"/>
          <p:cNvSpPr/>
          <p:nvPr/>
        </p:nvSpPr>
        <p:spPr>
          <a:xfrm>
            <a:off x="9272016" y="636422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26" name="Shape 224"/>
          <p:cNvSpPr/>
          <p:nvPr/>
        </p:nvSpPr>
        <p:spPr>
          <a:xfrm>
            <a:off x="9985248" y="636422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27" name="Shape 225"/>
          <p:cNvSpPr/>
          <p:nvPr/>
        </p:nvSpPr>
        <p:spPr>
          <a:xfrm>
            <a:off x="10698480" y="636422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28" name="Shape 226"/>
          <p:cNvSpPr/>
          <p:nvPr/>
        </p:nvSpPr>
        <p:spPr>
          <a:xfrm>
            <a:off x="11411712" y="636422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29" name="Shape 227"/>
          <p:cNvSpPr/>
          <p:nvPr/>
        </p:nvSpPr>
        <p:spPr>
          <a:xfrm>
            <a:off x="12124944" y="6364224"/>
            <a:ext cx="640080" cy="576072"/>
          </a:xfrm>
          <a:prstGeom prst="hexagon">
            <a:avLst/>
          </a:prstGeom>
          <a:solidFill>
            <a:srgbClr val="E8B84A">
              <a:alpha val="8000"/>
            </a:srgbClr>
          </a:solidFill>
          <a:ln w="6350">
            <a:solidFill>
              <a:srgbClr val="E8B84A">
                <a:alpha val="8000"/>
              </a:srgbClr>
            </a:solidFill>
            <a:prstDash val="solid"/>
          </a:ln>
        </p:spPr>
      </p:sp>
      <p:sp>
        <p:nvSpPr>
          <p:cNvPr id="230" name="Text 228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E8B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 /  THE INVITATION</a:t>
            </a:r>
            <a:endParaRPr lang="en-US" sz="1100" dirty="0"/>
          </a:p>
        </p:txBody>
      </p:sp>
      <p:sp>
        <p:nvSpPr>
          <p:cNvPr id="231" name="Text 229"/>
          <p:cNvSpPr/>
          <p:nvPr/>
        </p:nvSpPr>
        <p:spPr>
          <a:xfrm>
            <a:off x="548640" y="1097280"/>
            <a:ext cx="109728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600" b="1" i="1" dirty="0">
                <a:solidFill>
                  <a:srgbClr val="FAF5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Join the hive.</a:t>
            </a:r>
            <a:endParaRPr lang="en-US" sz="9600" dirty="0"/>
          </a:p>
        </p:txBody>
      </p:sp>
      <p:sp>
        <p:nvSpPr>
          <p:cNvPr id="232" name="Text 230"/>
          <p:cNvSpPr/>
          <p:nvPr/>
        </p:nvSpPr>
        <p:spPr>
          <a:xfrm>
            <a:off x="548640" y="3291840"/>
            <a:ext cx="109728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2000" dirty="0">
                <a:solidFill>
                  <a:srgbClr val="E8B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Become a founding sponsor of The Honey Hive Project DAO.</a:t>
            </a:r>
            <a:endParaRPr lang="en-US" sz="20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2000" dirty="0">
                <a:solidFill>
                  <a:srgbClr val="E8B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Seed the treasury. Sign the manifesto. Shape the swarm.</a:t>
            </a:r>
            <a:endParaRPr lang="en-US" sz="2000" dirty="0"/>
          </a:p>
        </p:txBody>
      </p:sp>
      <p:sp>
        <p:nvSpPr>
          <p:cNvPr id="233" name="Shape 231"/>
          <p:cNvSpPr/>
          <p:nvPr/>
        </p:nvSpPr>
        <p:spPr>
          <a:xfrm>
            <a:off x="548640" y="4937760"/>
            <a:ext cx="3657600" cy="822960"/>
          </a:xfrm>
          <a:prstGeom prst="rect">
            <a:avLst/>
          </a:prstGeom>
          <a:solidFill>
            <a:srgbClr val="E8B84A"/>
          </a:solidFill>
          <a:ln w="12700">
            <a:solidFill>
              <a:srgbClr val="E8B84A"/>
            </a:solidFill>
            <a:prstDash val="solid"/>
          </a:ln>
        </p:spPr>
      </p:sp>
      <p:sp>
        <p:nvSpPr>
          <p:cNvPr id="234" name="Text 232"/>
          <p:cNvSpPr/>
          <p:nvPr/>
        </p:nvSpPr>
        <p:spPr>
          <a:xfrm>
            <a:off x="548640" y="4937760"/>
            <a:ext cx="3657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A14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hive@auroom.world</a:t>
            </a:r>
            <a:endParaRPr lang="en-US" sz="1800" dirty="0"/>
          </a:p>
        </p:txBody>
      </p:sp>
      <p:sp>
        <p:nvSpPr>
          <p:cNvPr id="235" name="Text 233"/>
          <p:cNvSpPr/>
          <p:nvPr/>
        </p:nvSpPr>
        <p:spPr>
          <a:xfrm>
            <a:off x="4572000" y="4937760"/>
            <a:ext cx="6400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AF5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auroom.world  /  honeyhive.dao</a:t>
            </a:r>
            <a:endParaRPr lang="en-US" sz="1600" dirty="0"/>
          </a:p>
        </p:txBody>
      </p:sp>
      <p:sp>
        <p:nvSpPr>
          <p:cNvPr id="236" name="Text 234"/>
          <p:cNvSpPr/>
          <p:nvPr/>
        </p:nvSpPr>
        <p:spPr>
          <a:xfrm>
            <a:off x="457200" y="6492240"/>
            <a:ext cx="11247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spc="400" kern="0" dirty="0">
                <a:solidFill>
                  <a:srgbClr val="E8B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HONEY HIVE PROJECT DAO  •  WE3 SUMMER 2026  •  14 / 14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5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C98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 /  THE CALL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F4D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 are not building a brand.</a:t>
            </a:r>
            <a:endParaRPr lang="en-US" sz="4400" dirty="0"/>
          </a:p>
          <a:p>
            <a:pPr indent="0" marL="0">
              <a:buNone/>
            </a:pPr>
            <a:r>
              <a:rPr lang="en-US" sz="4400" b="1" dirty="0">
                <a:solidFill>
                  <a:srgbClr val="1F4D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 are convening a hive.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548640" y="2377440"/>
            <a:ext cx="8686800" cy="3291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800" b="1" dirty="0">
                <a:solidFill>
                  <a:srgbClr val="1F4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Honey Hive Project</a:t>
            </a:r>
            <a:pPr indent="0" marL="0">
              <a:lnSpc>
                <a:spcPct val="135000"/>
              </a:lnSpc>
              <a:buNone/>
            </a:pPr>
            <a:r>
              <a:rPr lang="en-US" sz="1800" dirty="0">
                <a:solidFill>
                  <a:srgbClr val="1A14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is a decentralized autonomous organization where artists, technologists, healers, and capital partners pool resources, govern transparently, and broker abundance across communities the legacy economy ignored.
</a:t>
            </a:r>
            <a:pPr indent="0" marL="0">
              <a:lnSpc>
                <a:spcPct val="135000"/>
              </a:lnSpc>
              <a:buNone/>
            </a:pPr>
            <a:r>
              <a:rPr lang="en-US" sz="1800" b="1" dirty="0">
                <a:solidFill>
                  <a:srgbClr val="C98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Summer 2026 is our public call. </a:t>
            </a:r>
            <a:pPr indent="0" marL="0">
              <a:lnSpc>
                <a:spcPct val="135000"/>
              </a:lnSpc>
              <a:buNone/>
            </a:pPr>
            <a:r>
              <a:rPr lang="en-US" sz="1800" dirty="0">
                <a:solidFill>
                  <a:srgbClr val="1A14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sponsor becomes a founding signal in the swarm.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10241280" y="2286000"/>
            <a:ext cx="640080" cy="576072"/>
          </a:xfrm>
          <a:prstGeom prst="hexagon">
            <a:avLst/>
          </a:prstGeom>
          <a:solidFill>
            <a:srgbClr val="E8B84A">
              <a:alpha val="70000"/>
            </a:srgbClr>
          </a:solidFill>
          <a:ln w="6350">
            <a:solidFill>
              <a:srgbClr val="E8B84A">
                <a:alpha val="7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241280" y="2788920"/>
            <a:ext cx="640080" cy="576072"/>
          </a:xfrm>
          <a:prstGeom prst="hexagon">
            <a:avLst/>
          </a:prstGeom>
          <a:solidFill>
            <a:srgbClr val="E8B84A">
              <a:alpha val="70000"/>
            </a:srgbClr>
          </a:solidFill>
          <a:ln w="6350">
            <a:solidFill>
              <a:srgbClr val="E8B84A">
                <a:alpha val="7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241280" y="3291840"/>
            <a:ext cx="640080" cy="576072"/>
          </a:xfrm>
          <a:prstGeom prst="hexagon">
            <a:avLst/>
          </a:prstGeom>
          <a:solidFill>
            <a:srgbClr val="E8B84A">
              <a:alpha val="70000"/>
            </a:srgbClr>
          </a:solidFill>
          <a:ln w="6350">
            <a:solidFill>
              <a:srgbClr val="E8B84A">
                <a:alpha val="70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241280" y="3794760"/>
            <a:ext cx="640080" cy="576072"/>
          </a:xfrm>
          <a:prstGeom prst="hexagon">
            <a:avLst/>
          </a:prstGeom>
          <a:solidFill>
            <a:srgbClr val="E8B84A">
              <a:alpha val="70000"/>
            </a:srgbClr>
          </a:solidFill>
          <a:ln w="6350">
            <a:solidFill>
              <a:srgbClr val="E8B84A">
                <a:alpha val="70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241280" y="4297680"/>
            <a:ext cx="640080" cy="576072"/>
          </a:xfrm>
          <a:prstGeom prst="hexagon">
            <a:avLst/>
          </a:prstGeom>
          <a:solidFill>
            <a:srgbClr val="E8B84A">
              <a:alpha val="70000"/>
            </a:srgbClr>
          </a:solidFill>
          <a:ln w="6350">
            <a:solidFill>
              <a:srgbClr val="E8B84A">
                <a:alpha val="70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0241280" y="4800600"/>
            <a:ext cx="640080" cy="576072"/>
          </a:xfrm>
          <a:prstGeom prst="hexagon">
            <a:avLst/>
          </a:prstGeom>
          <a:solidFill>
            <a:srgbClr val="E8B84A">
              <a:alpha val="70000"/>
            </a:srgbClr>
          </a:solidFill>
          <a:ln w="6350">
            <a:solidFill>
              <a:srgbClr val="E8B84A">
                <a:alpha val="7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400" kern="0" dirty="0">
                <a:solidFill>
                  <a:srgbClr val="C98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HONEY HIVE PROJECT DAO  •  WE3 SUMMER 2026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24712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98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14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F4D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E8B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 /  THE EXTRACTION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09728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AF5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Resources flow up.</a:t>
            </a:r>
            <a:endParaRPr lang="en-US" sz="4400" dirty="0"/>
          </a:p>
          <a:p>
            <a:pPr indent="0" marL="0">
              <a:buNone/>
            </a:pPr>
            <a:r>
              <a:rPr lang="en-US" sz="4400" b="1" dirty="0">
                <a:solidFill>
                  <a:srgbClr val="FAF5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Wealth never returns.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548640" y="3200400"/>
            <a:ext cx="3566160" cy="2743200"/>
          </a:xfrm>
          <a:prstGeom prst="rect">
            <a:avLst/>
          </a:prstGeom>
          <a:solidFill>
            <a:srgbClr val="1A1410"/>
          </a:solidFill>
          <a:ln w="12700">
            <a:solidFill>
              <a:srgbClr val="E8B84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3291840"/>
            <a:ext cx="3566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E8B8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87%</a:t>
            </a:r>
            <a:endParaRPr lang="en-US" sz="5400" dirty="0"/>
          </a:p>
        </p:txBody>
      </p:sp>
      <p:sp>
        <p:nvSpPr>
          <p:cNvPr id="6" name="Text 4"/>
          <p:cNvSpPr/>
          <p:nvPr/>
        </p:nvSpPr>
        <p:spPr>
          <a:xfrm>
            <a:off x="777240" y="4297680"/>
            <a:ext cx="310896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FAF5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cultural value generated by independent creators is captured by platforms and intermediaries.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343400" y="3200400"/>
            <a:ext cx="3566160" cy="2743200"/>
          </a:xfrm>
          <a:prstGeom prst="rect">
            <a:avLst/>
          </a:prstGeom>
          <a:solidFill>
            <a:srgbClr val="1A1410"/>
          </a:solidFill>
          <a:ln w="12700">
            <a:solidFill>
              <a:srgbClr val="E8B84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343400" y="3291840"/>
            <a:ext cx="3566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E8B8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 in 3</a:t>
            </a:r>
            <a:endParaRPr lang="en-US" sz="5400" dirty="0"/>
          </a:p>
        </p:txBody>
      </p:sp>
      <p:sp>
        <p:nvSpPr>
          <p:cNvPr id="9" name="Text 7"/>
          <p:cNvSpPr/>
          <p:nvPr/>
        </p:nvSpPr>
        <p:spPr>
          <a:xfrm>
            <a:off x="4572000" y="4297680"/>
            <a:ext cx="310896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FAF5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communities of color are systematically excluded from venture, grant, and sponsorship pipelines.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8138160" y="3200400"/>
            <a:ext cx="3566160" cy="2743200"/>
          </a:xfrm>
          <a:prstGeom prst="rect">
            <a:avLst/>
          </a:prstGeom>
          <a:solidFill>
            <a:srgbClr val="1A1410"/>
          </a:solidFill>
          <a:ln w="12700">
            <a:solidFill>
              <a:srgbClr val="E8B8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138160" y="3291840"/>
            <a:ext cx="3566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E8B8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$0</a:t>
            </a:r>
            <a:endParaRPr lang="en-US" sz="5400" dirty="0"/>
          </a:p>
        </p:txBody>
      </p:sp>
      <p:sp>
        <p:nvSpPr>
          <p:cNvPr id="12" name="Text 10"/>
          <p:cNvSpPr/>
          <p:nvPr/>
        </p:nvSpPr>
        <p:spPr>
          <a:xfrm>
            <a:off x="8366760" y="4297680"/>
            <a:ext cx="310896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FAF5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 average treasury of grassroots cultural collectives — they operate cycle-to-cycle, never compounding.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400" kern="0" dirty="0">
                <a:solidFill>
                  <a:srgbClr val="E8B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HONEY HIVE PROJECT DAO  •  WE3 SUMMER 2026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124712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E8B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14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5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C98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/  THE HIVE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F4D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DAO built like a beehive.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548640" y="187452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C98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sacred dimensions. One sovereign organism. Hexagonal by design.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743200"/>
            <a:ext cx="822960" cy="777240"/>
          </a:xfrm>
          <a:prstGeom prst="hexagon">
            <a:avLst/>
          </a:prstGeom>
          <a:solidFill>
            <a:srgbClr val="E8B84A"/>
          </a:solidFill>
          <a:ln w="12700">
            <a:solidFill>
              <a:srgbClr val="E8B8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2743200"/>
            <a:ext cx="822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A141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1645920" y="265176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F4D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Resource Networks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645920" y="3154680"/>
            <a:ext cx="43891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1A14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Exponential brokering between creators, capital, and community treasuries.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217920" y="2743200"/>
            <a:ext cx="822960" cy="777240"/>
          </a:xfrm>
          <a:prstGeom prst="hexagon">
            <a:avLst/>
          </a:prstGeom>
          <a:solidFill>
            <a:srgbClr val="E8B84A"/>
          </a:solidFill>
          <a:ln w="12700">
            <a:solidFill>
              <a:srgbClr val="E8B84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217920" y="2743200"/>
            <a:ext cx="822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A141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7315200" y="265176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F4D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Strategic Systems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7315200" y="3154680"/>
            <a:ext cx="43891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1A14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On-chain governance, transparent treasury, hexagonal decision frameworks.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48640" y="4526280"/>
            <a:ext cx="822960" cy="777240"/>
          </a:xfrm>
          <a:prstGeom prst="hexagon">
            <a:avLst/>
          </a:prstGeom>
          <a:solidFill>
            <a:srgbClr val="E8B84A"/>
          </a:solidFill>
          <a:ln w="12700">
            <a:solidFill>
              <a:srgbClr val="E8B84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4526280"/>
            <a:ext cx="822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A141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1645920" y="443484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F4D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Global Agents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1645920" y="4937760"/>
            <a:ext cx="43891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1A14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swarm of contributors activating culture across 6 continents.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6217920" y="4526280"/>
            <a:ext cx="822960" cy="777240"/>
          </a:xfrm>
          <a:prstGeom prst="hexagon">
            <a:avLst/>
          </a:prstGeom>
          <a:solidFill>
            <a:srgbClr val="E8B84A"/>
          </a:solidFill>
          <a:ln w="12700">
            <a:solidFill>
              <a:srgbClr val="E8B84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217920" y="4526280"/>
            <a:ext cx="822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A141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400" dirty="0"/>
          </a:p>
        </p:txBody>
      </p:sp>
      <p:sp>
        <p:nvSpPr>
          <p:cNvPr id="19" name="Text 17"/>
          <p:cNvSpPr/>
          <p:nvPr/>
        </p:nvSpPr>
        <p:spPr>
          <a:xfrm>
            <a:off x="7315200" y="443484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F4D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Sacred Technology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7315200" y="4937760"/>
            <a:ext cx="43891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1A14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Metaverse marketplaces, ritual UX, sound-coded membership keys.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400" kern="0" dirty="0">
                <a:solidFill>
                  <a:srgbClr val="C98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HONEY HIVE PROJECT DAO  •  WE3 SUMMER 2026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124712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98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5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C98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 /  GOVERNANCE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F4D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Hexagonal governance,</a:t>
            </a:r>
            <a:endParaRPr lang="en-US" sz="4400" dirty="0"/>
          </a:p>
          <a:p>
            <a:pPr indent="0" marL="0">
              <a:buNone/>
            </a:pPr>
            <a:r>
              <a:rPr lang="en-US" sz="4400" b="1" dirty="0">
                <a:solidFill>
                  <a:srgbClr val="1F4D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on-chain &amp; accountable.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548640" y="2377440"/>
            <a:ext cx="73152" cy="822960"/>
          </a:xfrm>
          <a:prstGeom prst="rect">
            <a:avLst/>
          </a:prstGeom>
          <a:solidFill>
            <a:srgbClr val="E8B84A"/>
          </a:solidFill>
          <a:ln w="12700">
            <a:solidFill>
              <a:srgbClr val="E8B84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237744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F4D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Proposal Cycle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822960" y="2761488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1A14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member may submit a HIP (Hive Improvement Proposal). 7-day discussion, 5-day vote.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48640" y="3337560"/>
            <a:ext cx="73152" cy="822960"/>
          </a:xfrm>
          <a:prstGeom prst="rect">
            <a:avLst/>
          </a:prstGeom>
          <a:solidFill>
            <a:srgbClr val="E8B84A"/>
          </a:solidFill>
          <a:ln w="12700">
            <a:solidFill>
              <a:srgbClr val="E8B84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333756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F4D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Voting Power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822960" y="3721608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1A14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Quadratic voting weighted by contribution score — not capital. Whales cannot dominate.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48640" y="4297680"/>
            <a:ext cx="73152" cy="822960"/>
          </a:xfrm>
          <a:prstGeom prst="rect">
            <a:avLst/>
          </a:prstGeom>
          <a:solidFill>
            <a:srgbClr val="E8B84A"/>
          </a:solidFill>
          <a:ln w="12700">
            <a:solidFill>
              <a:srgbClr val="E8B8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429768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F4D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Council of Six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822960" y="4681728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1A14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elected stewards (one per dimension + one rotating community seat) execute approved HIPs.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48640" y="5257800"/>
            <a:ext cx="73152" cy="822960"/>
          </a:xfrm>
          <a:prstGeom prst="rect">
            <a:avLst/>
          </a:prstGeom>
          <a:solidFill>
            <a:srgbClr val="E8B84A"/>
          </a:solidFill>
          <a:ln w="12700">
            <a:solidFill>
              <a:srgbClr val="E8B84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2960" y="525780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F4D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Transparency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822960" y="5641848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1A14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votes, treasury flows, and meeting minutes published to the public ledger weekly.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400" kern="0" dirty="0">
                <a:solidFill>
                  <a:srgbClr val="C98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HONEY HIVE PROJECT DAO  •  WE3 SUMMER 2026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124712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98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14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A14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E8B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 /  TREASURY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AF5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Honeypot.</a:t>
            </a:r>
            <a:endParaRPr lang="en-US" sz="5200" dirty="0"/>
          </a:p>
        </p:txBody>
      </p:sp>
      <p:sp>
        <p:nvSpPr>
          <p:cNvPr id="4" name="Text 2"/>
          <p:cNvSpPr/>
          <p:nvPr/>
        </p:nvSpPr>
        <p:spPr>
          <a:xfrm>
            <a:off x="548640" y="192024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E8B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multi-sig treasury seeded by sponsors, grown through brokerage fees, and deployed by member vote.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48640" y="2926080"/>
            <a:ext cx="457200" cy="457200"/>
          </a:xfrm>
          <a:prstGeom prst="rect">
            <a:avLst/>
          </a:prstGeom>
          <a:solidFill>
            <a:srgbClr val="E8B84A"/>
          </a:solidFill>
          <a:ln w="12700">
            <a:solidFill>
              <a:srgbClr val="E8B8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97280" y="2926080"/>
            <a:ext cx="1280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8B8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40%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2468880" y="292608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AF5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Creator Grants &amp; Commissions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548640" y="3520440"/>
            <a:ext cx="457200" cy="457200"/>
          </a:xfrm>
          <a:prstGeom prst="rect">
            <a:avLst/>
          </a:prstGeom>
          <a:solidFill>
            <a:srgbClr val="F2C94C"/>
          </a:solidFill>
          <a:ln w="12700">
            <a:solidFill>
              <a:srgbClr val="F2C94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97280" y="3520440"/>
            <a:ext cx="1280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8B8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25%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2468880" y="352044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AF5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Programming &amp; IRL Gatherings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48640" y="4114800"/>
            <a:ext cx="457200" cy="457200"/>
          </a:xfrm>
          <a:prstGeom prst="rect">
            <a:avLst/>
          </a:prstGeom>
          <a:solidFill>
            <a:srgbClr val="C9892E"/>
          </a:solidFill>
          <a:ln w="12700">
            <a:solidFill>
              <a:srgbClr val="C9892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97280" y="4114800"/>
            <a:ext cx="1280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8B8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20%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2468880" y="411480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AF5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 &amp; Sacred Tech R&amp;D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4709160"/>
            <a:ext cx="457200" cy="457200"/>
          </a:xfrm>
          <a:prstGeom prst="rect">
            <a:avLst/>
          </a:prstGeom>
          <a:solidFill>
            <a:srgbClr val="FAF5E6"/>
          </a:solidFill>
          <a:ln w="12700">
            <a:solidFill>
              <a:srgbClr val="FAF5E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097280" y="4709160"/>
            <a:ext cx="1280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8B8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10%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2468880" y="470916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AF5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Reserve &amp; Risk Buffer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548640" y="5303520"/>
            <a:ext cx="457200" cy="457200"/>
          </a:xfrm>
          <a:prstGeom prst="rect">
            <a:avLst/>
          </a:prstGeom>
          <a:solidFill>
            <a:srgbClr val="8C6B1F"/>
          </a:solidFill>
          <a:ln w="12700">
            <a:solidFill>
              <a:srgbClr val="8C6B1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097280" y="5303520"/>
            <a:ext cx="1280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8B8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5%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2468880" y="530352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AF5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Council Operations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48640" y="603504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C98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flows visible on a public dashboard. Every honey drop is traceable.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400" kern="0" dirty="0">
                <a:solidFill>
                  <a:srgbClr val="E8B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HONEY HIVE PROJECT DAO  •  WE3 SUMMER 2026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124712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E8B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14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5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C98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 /  MEMBERSHIP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F4D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Sound-coded keys.</a:t>
            </a:r>
            <a:endParaRPr lang="en-US" sz="4400" dirty="0"/>
          </a:p>
          <a:p>
            <a:pPr indent="0" marL="0">
              <a:buNone/>
            </a:pPr>
            <a:r>
              <a:rPr lang="en-US" sz="4400" b="1" dirty="0">
                <a:solidFill>
                  <a:srgbClr val="1F4D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On-chain belonging.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548640" y="187452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C98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Membership is non-transferable, frequency-encoded, and earned through contribution — not purchased.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48640" y="2606040"/>
            <a:ext cx="3566160" cy="3383280"/>
          </a:xfrm>
          <a:prstGeom prst="rect">
            <a:avLst/>
          </a:prstGeom>
          <a:solidFill>
            <a:srgbClr val="FAF5E6"/>
          </a:solidFill>
          <a:ln w="19050">
            <a:solidFill>
              <a:srgbClr val="1F4D3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874520" y="2743200"/>
            <a:ext cx="914400" cy="868680"/>
          </a:xfrm>
          <a:prstGeom prst="hexagon">
            <a:avLst/>
          </a:prstGeom>
          <a:solidFill>
            <a:srgbClr val="E8B84A"/>
          </a:solidFill>
          <a:ln w="12700">
            <a:solidFill>
              <a:srgbClr val="E8B84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3749040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F4D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Resonance Pass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548640" y="420624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400" kern="0" dirty="0">
                <a:solidFill>
                  <a:srgbClr val="C98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822960" y="4572000"/>
            <a:ext cx="30175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1A14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invitation. Read access to the hive, attend public gatherings, vote on signal polls.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343400" y="2606040"/>
            <a:ext cx="3566160" cy="3383280"/>
          </a:xfrm>
          <a:prstGeom prst="rect">
            <a:avLst/>
          </a:prstGeom>
          <a:solidFill>
            <a:srgbClr val="FAF5E6"/>
          </a:solidFill>
          <a:ln w="19050">
            <a:solidFill>
              <a:srgbClr val="1F4D33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69280" y="2743200"/>
            <a:ext cx="914400" cy="868680"/>
          </a:xfrm>
          <a:prstGeom prst="hexagon">
            <a:avLst/>
          </a:prstGeom>
          <a:solidFill>
            <a:srgbClr val="E8B84A"/>
          </a:solidFill>
          <a:ln w="12700">
            <a:solidFill>
              <a:srgbClr val="E8B84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343400" y="3749040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F4D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Worker Key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4343400" y="420624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400" kern="0" dirty="0">
                <a:solidFill>
                  <a:srgbClr val="C98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EARNED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617720" y="4572000"/>
            <a:ext cx="30175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1A14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contributor. Submit HIPs, receive grants, weighted vote.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8138160" y="2606040"/>
            <a:ext cx="3566160" cy="3383280"/>
          </a:xfrm>
          <a:prstGeom prst="rect">
            <a:avLst/>
          </a:prstGeom>
          <a:solidFill>
            <a:srgbClr val="FAF5E6"/>
          </a:solidFill>
          <a:ln w="19050">
            <a:solidFill>
              <a:srgbClr val="1F4D33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464040" y="2743200"/>
            <a:ext cx="914400" cy="868680"/>
          </a:xfrm>
          <a:prstGeom prst="hexagon">
            <a:avLst/>
          </a:prstGeom>
          <a:solidFill>
            <a:srgbClr val="E8B84A"/>
          </a:solidFill>
          <a:ln w="12700">
            <a:solidFill>
              <a:srgbClr val="E8B84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138160" y="3749040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F4D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Steward Key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8138160" y="420624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400" kern="0" dirty="0">
                <a:solidFill>
                  <a:srgbClr val="C98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ELECTED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8412480" y="4572000"/>
            <a:ext cx="30175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1A14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Long-term member with verified impact. Eligible for Council, multi-sig signing.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400" kern="0" dirty="0">
                <a:solidFill>
                  <a:srgbClr val="C98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HONEY HIVE PROJECT DAO  •  WE3 SUMMER 2026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124712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98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14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5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C98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 /  SPONSORSHIP TIERS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F4D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Three ways to seed the hive.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457200" y="2377440"/>
            <a:ext cx="3657600" cy="3931920"/>
          </a:xfrm>
          <a:prstGeom prst="rect">
            <a:avLst/>
          </a:prstGeom>
          <a:solidFill>
            <a:srgbClr val="FAF5E6"/>
          </a:solidFill>
          <a:ln w="25400">
            <a:solidFill>
              <a:srgbClr val="E8B84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2377440"/>
            <a:ext cx="3657600" cy="109728"/>
          </a:xfrm>
          <a:prstGeom prst="rect">
            <a:avLst/>
          </a:prstGeom>
          <a:solidFill>
            <a:srgbClr val="E8B84A"/>
          </a:solidFill>
          <a:ln w="12700">
            <a:solidFill>
              <a:srgbClr val="E8B8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2606040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F4D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DAO Contributor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640080" y="306324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98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$5K – $15K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40080" y="3520440"/>
            <a:ext cx="329184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1A14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Logo on microsite &amp; social pack
</a:t>
            </a:r>
            <a:endParaRPr lang="en-US" sz="11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1A14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Recognition in 1 newsletter drop
</a:t>
            </a:r>
            <a:endParaRPr lang="en-US" sz="11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1A14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Resonance Pass for 3 delegates
</a:t>
            </a:r>
            <a:endParaRPr lang="en-US" sz="11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1A14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Inclusion in summer impact report
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297680" y="2377440"/>
            <a:ext cx="3657600" cy="3931920"/>
          </a:xfrm>
          <a:prstGeom prst="rect">
            <a:avLst/>
          </a:prstGeom>
          <a:solidFill>
            <a:srgbClr val="FAF5E6"/>
          </a:solidFill>
          <a:ln w="25400">
            <a:solidFill>
              <a:srgbClr val="C9892E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297680" y="2377440"/>
            <a:ext cx="3657600" cy="109728"/>
          </a:xfrm>
          <a:prstGeom prst="rect">
            <a:avLst/>
          </a:prstGeom>
          <a:solidFill>
            <a:srgbClr val="C9892E"/>
          </a:solidFill>
          <a:ln w="12700">
            <a:solidFill>
              <a:srgbClr val="C9892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480560" y="2606040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F4D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DAO Partner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4480560" y="306324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98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$15K – $50K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480560" y="3520440"/>
            <a:ext cx="329184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1A14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All Contributor benefits
</a:t>
            </a:r>
            <a:endParaRPr lang="en-US" sz="11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1A14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Co-branded LinkedIn campaign + PR feature
</a:t>
            </a:r>
            <a:endParaRPr lang="en-US" sz="11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1A14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Worker Key allocations (5 seats)
</a:t>
            </a:r>
            <a:endParaRPr lang="en-US" sz="11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1A14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Speaking slot at one IRL gathering
</a:t>
            </a:r>
            <a:endParaRPr lang="en-US" sz="11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1A14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Quarterly treasury briefing
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138160" y="2377440"/>
            <a:ext cx="3657600" cy="3931920"/>
          </a:xfrm>
          <a:prstGeom prst="rect">
            <a:avLst/>
          </a:prstGeom>
          <a:solidFill>
            <a:srgbClr val="1F4D33"/>
          </a:solidFill>
          <a:ln w="25400">
            <a:solidFill>
              <a:srgbClr val="1F4D33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138160" y="2377440"/>
            <a:ext cx="3657600" cy="109728"/>
          </a:xfrm>
          <a:prstGeom prst="rect">
            <a:avLst/>
          </a:prstGeom>
          <a:solidFill>
            <a:srgbClr val="1F4D33"/>
          </a:solidFill>
          <a:ln w="12700">
            <a:solidFill>
              <a:srgbClr val="1F4D3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321040" y="2606040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8B8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DAO Council Seat</a:t>
            </a:r>
            <a:endParaRPr lang="en-US" sz="1900" dirty="0"/>
          </a:p>
        </p:txBody>
      </p:sp>
      <p:sp>
        <p:nvSpPr>
          <p:cNvPr id="17" name="Text 15"/>
          <p:cNvSpPr/>
          <p:nvPr/>
        </p:nvSpPr>
        <p:spPr>
          <a:xfrm>
            <a:off x="8321040" y="306324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AF5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$50K+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8321040" y="3520440"/>
            <a:ext cx="329184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FAF5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All Partner benefits
</a:t>
            </a:r>
            <a:endParaRPr lang="en-US" sz="11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FAF5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Rotating Council observer seat (12 mo)
</a:t>
            </a:r>
            <a:endParaRPr lang="en-US" sz="11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FAF5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Co-authored manifesto chapter
</a:t>
            </a:r>
            <a:endParaRPr lang="en-US" sz="11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FAF5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Naming rights on one programmatic stream
</a:t>
            </a:r>
            <a:endParaRPr lang="en-US" sz="11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FAF5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Direct line to stewards + multi-sig review access
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400" kern="0" dirty="0">
                <a:solidFill>
                  <a:srgbClr val="C98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HONEY HIVE PROJECT DAO  •  WE3 SUMMER 2026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124712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98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14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5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C98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 /  THREE-MONTH ARC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F4D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June. July. August.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spc="400" kern="0" dirty="0">
                <a:solidFill>
                  <a:srgbClr val="E8B8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JUNE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548640" y="278892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1F4D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Ignition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548640" y="3291840"/>
            <a:ext cx="1097280" cy="45720"/>
          </a:xfrm>
          <a:prstGeom prst="rect">
            <a:avLst/>
          </a:prstGeom>
          <a:solidFill>
            <a:srgbClr val="E8B84A"/>
          </a:solidFill>
          <a:ln w="12700">
            <a:solidFill>
              <a:srgbClr val="E8B84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3474720"/>
            <a:ext cx="356616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A14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Manifesto drop. LinkedIn launch series. First HIP submitted publicly. Sponsor onboarding opens.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343400" y="2286000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spc="400" kern="0" dirty="0">
                <a:solidFill>
                  <a:srgbClr val="E8B8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JULY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4343400" y="278892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1F4D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Convening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4343400" y="3291840"/>
            <a:ext cx="1097280" cy="45720"/>
          </a:xfrm>
          <a:prstGeom prst="rect">
            <a:avLst/>
          </a:prstGeom>
          <a:solidFill>
            <a:srgbClr val="E8B84A"/>
          </a:solidFill>
          <a:ln w="12700">
            <a:solidFill>
              <a:srgbClr val="E8B8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343400" y="3474720"/>
            <a:ext cx="356616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A14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 push + featured op-ed. Newsletter cohort 01. IRL gathering #1. Treasury dashboard goes live.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8138160" y="2286000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spc="400" kern="0" dirty="0">
                <a:solidFill>
                  <a:srgbClr val="E8B8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AUGUST</a:t>
            </a:r>
            <a:endParaRPr lang="en-US" sz="3200" dirty="0"/>
          </a:p>
        </p:txBody>
      </p:sp>
      <p:sp>
        <p:nvSpPr>
          <p:cNvPr id="13" name="Text 11"/>
          <p:cNvSpPr/>
          <p:nvPr/>
        </p:nvSpPr>
        <p:spPr>
          <a:xfrm>
            <a:off x="8138160" y="278892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1F4D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Amplification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8138160" y="3291840"/>
            <a:ext cx="1097280" cy="45720"/>
          </a:xfrm>
          <a:prstGeom prst="rect">
            <a:avLst/>
          </a:prstGeom>
          <a:solidFill>
            <a:srgbClr val="E8B84A"/>
          </a:solidFill>
          <a:ln w="12700">
            <a:solidFill>
              <a:srgbClr val="E8B84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138160" y="3474720"/>
            <a:ext cx="356616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A14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Blog series on governance. Council nominations. Sponsor impact reveal. Autumn proposal cycle.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400" kern="0" dirty="0">
                <a:solidFill>
                  <a:srgbClr val="C98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HONEY HIVE PROJECT DAO  •  WE3 SUMMER 2026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124712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98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14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Honey Hive Project DAO — Summer 2026 Pitch</dc:title>
  <dc:subject>PptxGenJS Presentation</dc:subject>
  <dc:creator>AuRoom × WE3</dc:creator>
  <cp:lastModifiedBy>AuRoom × WE3</cp:lastModifiedBy>
  <cp:revision>1</cp:revision>
  <dcterms:created xsi:type="dcterms:W3CDTF">2026-06-22T06:55:49Z</dcterms:created>
  <dcterms:modified xsi:type="dcterms:W3CDTF">2026-06-22T06:55:49Z</dcterms:modified>
</cp:coreProperties>
</file>